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77" r:id="rId6"/>
    <p:sldId id="286" r:id="rId7"/>
    <p:sldId id="261" r:id="rId8"/>
    <p:sldId id="262" r:id="rId9"/>
    <p:sldId id="263" r:id="rId10"/>
    <p:sldId id="264" r:id="rId11"/>
    <p:sldId id="303" r:id="rId12"/>
    <p:sldId id="305" r:id="rId13"/>
    <p:sldId id="304" r:id="rId14"/>
    <p:sldId id="280" r:id="rId15"/>
    <p:sldId id="288" r:id="rId16"/>
    <p:sldId id="284" r:id="rId17"/>
    <p:sldId id="287" r:id="rId18"/>
    <p:sldId id="278" r:id="rId19"/>
    <p:sldId id="282" r:id="rId20"/>
    <p:sldId id="289" r:id="rId21"/>
    <p:sldId id="290" r:id="rId22"/>
    <p:sldId id="295" r:id="rId23"/>
    <p:sldId id="294" r:id="rId24"/>
    <p:sldId id="291" r:id="rId25"/>
    <p:sldId id="292" r:id="rId26"/>
    <p:sldId id="293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279" r:id="rId35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97D70C-B970-431B-AA5A-20A659962DE1}">
          <p14:sldIdLst>
            <p14:sldId id="256"/>
            <p14:sldId id="257"/>
            <p14:sldId id="258"/>
            <p14:sldId id="259"/>
            <p14:sldId id="277"/>
          </p14:sldIdLst>
        </p14:section>
        <p14:section name="Implementación" id="{044D9CB0-B53A-4707-A88D-25C1CD4A4EB9}">
          <p14:sldIdLst>
            <p14:sldId id="286"/>
            <p14:sldId id="261"/>
            <p14:sldId id="262"/>
            <p14:sldId id="263"/>
            <p14:sldId id="264"/>
            <p14:sldId id="303"/>
            <p14:sldId id="305"/>
            <p14:sldId id="304"/>
            <p14:sldId id="280"/>
            <p14:sldId id="288"/>
            <p14:sldId id="284"/>
            <p14:sldId id="287"/>
            <p14:sldId id="278"/>
            <p14:sldId id="282"/>
            <p14:sldId id="289"/>
            <p14:sldId id="290"/>
            <p14:sldId id="295"/>
            <p14:sldId id="294"/>
            <p14:sldId id="291"/>
            <p14:sldId id="292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sser Morales" initials="YM" lastIdx="1" clrIdx="0">
    <p:extLst>
      <p:ext uri="{19B8F6BF-5375-455C-9EA6-DF929625EA0E}">
        <p15:presenceInfo xmlns:p15="http://schemas.microsoft.com/office/powerpoint/2012/main" userId="ad4bd30ef4e37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0" autoAdjust="0"/>
    <p:restoredTop sz="0" autoAdjust="0"/>
  </p:normalViewPr>
  <p:slideViewPr>
    <p:cSldViewPr snapToGrid="0">
      <p:cViewPr varScale="1">
        <p:scale>
          <a:sx n="61" d="100"/>
          <a:sy n="61" d="100"/>
        </p:scale>
        <p:origin x="60" y="3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algn="l"/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algn="ctr"/>
          <a:endParaRPr lang="es-ES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algn="l"/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2298844" y="-7363"/>
          <a:ext cx="1394837" cy="943989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latin typeface="Calibri" panose="020F0502020204030204" pitchFamily="34" charset="0"/>
              <a:cs typeface="Calibri" panose="020F0502020204030204" pitchFamily="34" charset="0"/>
            </a:rPr>
            <a:t>Proyectos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QMake</a:t>
          </a:r>
          <a:endParaRPr lang="en-US" sz="1200" b="1" i="1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-</a:t>
          </a:r>
          <a:r>
            <a:rPr lang="en-US" sz="1200" b="1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CMake</a:t>
          </a:r>
          <a:r>
            <a:rPr lang="en-US" sz="1200" b="1" i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344926" y="38719"/>
        <a:ext cx="1302673" cy="851825"/>
      </dsp:txXfrm>
    </dsp:sp>
    <dsp:sp modelId="{DF04A0FF-E624-431F-939F-1202DCA0BFDC}">
      <dsp:nvSpPr>
        <dsp:cNvPr id="0" name=""/>
        <dsp:cNvSpPr/>
      </dsp:nvSpPr>
      <dsp:spPr>
        <a:xfrm>
          <a:off x="979884" y="501835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2724167" y="82857"/>
              </a:moveTo>
              <a:arcTo wR="2135135" hR="2135135" stAng="17160852" swAng="1720005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4144661" y="1126418"/>
          <a:ext cx="1591565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Editores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-Editor de código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-Diseño de UI</a:t>
          </a:r>
        </a:p>
      </dsp:txBody>
      <dsp:txXfrm>
        <a:off x="4188920" y="1170677"/>
        <a:ext cx="1503047" cy="818126"/>
      </dsp:txXfrm>
    </dsp:sp>
    <dsp:sp modelId="{CC01F395-6CB4-4CC9-AEED-E067E69DAFF2}">
      <dsp:nvSpPr>
        <dsp:cNvPr id="0" name=""/>
        <dsp:cNvSpPr/>
      </dsp:nvSpPr>
      <dsp:spPr>
        <a:xfrm>
          <a:off x="890884" y="328057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4228896" y="1716845"/>
              </a:moveTo>
              <a:arcTo wR="2135135" hR="2135135" stAng="20922134" swAng="1933212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4114407" y="3236930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Lenguajes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-QML</a:t>
          </a:r>
        </a:p>
      </dsp:txBody>
      <dsp:txXfrm>
        <a:off x="4158666" y="3281189"/>
        <a:ext cx="1306319" cy="818126"/>
      </dsp:txXfrm>
    </dsp:sp>
    <dsp:sp modelId="{B280899B-96B4-490C-92A6-8AC6E562D5BD}">
      <dsp:nvSpPr>
        <dsp:cNvPr id="0" name=""/>
        <dsp:cNvSpPr/>
      </dsp:nvSpPr>
      <dsp:spPr>
        <a:xfrm>
          <a:off x="821320" y="4788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3618415" y="3670936"/>
              </a:moveTo>
              <a:arcTo wR="2135135" hR="2135135" stAng="2759798" swAng="141393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2298844" y="4281579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Sistemas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Escritorio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Móviles</a:t>
          </a:r>
        </a:p>
      </dsp:txBody>
      <dsp:txXfrm>
        <a:off x="2343103" y="4325838"/>
        <a:ext cx="1306319" cy="818126"/>
      </dsp:txXfrm>
    </dsp:sp>
    <dsp:sp modelId="{094B092C-A75F-4FE3-B438-56E75AC9FEBA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1428811" y="4150057"/>
              </a:moveTo>
              <a:arcTo wR="2135135" hR="2135135" stAng="6559075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449762" y="3214011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rgbClr val="37BD4D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200" b="1" kern="1200" noProof="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Herramientas</a:t>
          </a:r>
          <a:r>
            <a:rPr lang="es-NI" sz="12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-Control de Versiones (GitHub)</a:t>
          </a:r>
        </a:p>
      </dsp:txBody>
      <dsp:txXfrm>
        <a:off x="494021" y="3258270"/>
        <a:ext cx="1306319" cy="818126"/>
      </dsp:txXfrm>
    </dsp:sp>
    <dsp:sp modelId="{F79F62BE-15DA-4526-A026-2E28AA646F2F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86762" y="2737605"/>
              </a:moveTo>
              <a:arcTo wR="2135135" hR="2135135" stAng="9816617" swAng="196676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449762" y="1078876"/>
          <a:ext cx="1394837" cy="906644"/>
        </a:xfrm>
        <a:prstGeom prst="roundRect">
          <a:avLst/>
        </a:prstGeom>
        <a:solidFill>
          <a:srgbClr val="37BD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GDB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4021" y="1123135"/>
        <a:ext cx="1306319" cy="818126"/>
      </dsp:txXfrm>
    </dsp:sp>
    <dsp:sp modelId="{C6F9D121-BD2A-40C0-958F-5DCCF7568177}">
      <dsp:nvSpPr>
        <dsp:cNvPr id="0" name=""/>
        <dsp:cNvSpPr/>
      </dsp:nvSpPr>
      <dsp:spPr>
        <a:xfrm>
          <a:off x="861127" y="464630"/>
          <a:ext cx="4270270" cy="4270270"/>
        </a:xfrm>
        <a:custGeom>
          <a:avLst/>
          <a:gdLst/>
          <a:ahLst/>
          <a:cxnLst/>
          <a:rect l="0" t="0" r="0" b="0"/>
          <a:pathLst>
            <a:path>
              <a:moveTo>
                <a:pt x="643301" y="607642"/>
              </a:moveTo>
              <a:arcTo wR="2135135" hR="2135135" stAng="13540598" swAng="1500327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Detallar brevemente el sistema ROS, Que es y su uso, el desarrollo del LVR enfocado a los Fundamentos de </a:t>
            </a:r>
            <a:r>
              <a:rPr lang="es-NI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Robotica</a:t>
            </a: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367502C-7718-4AE3-8976-47F864433353}" type="slidenum">
              <a:rPr lang="es-NI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67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87.png"/><Relationship Id="rId7" Type="http://schemas.openxmlformats.org/officeDocument/2006/relationships/image" Target="../media/image94.png"/><Relationship Id="rId12" Type="http://schemas.openxmlformats.org/officeDocument/2006/relationships/image" Target="../media/image9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10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webp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</a:t>
            </a:r>
            <a:r>
              <a:rPr lang="es-NI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Yeser</a:t>
            </a: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s-NI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MSc</a:t>
            </a:r>
            <a:r>
              <a:rPr lang="es-NI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Alejandro A. Méndez T.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 (ROS): APLICACIÓN EN EL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06</a:t>
            </a:r>
            <a:r>
              <a:rPr lang="es-NI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/09/2019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Camara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</a:t>
            </a:r>
            <a:r>
              <a:rPr lang="es-NI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</a:t>
            </a: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491" y="4515902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</a:t>
            </a:r>
            <a:r>
              <a:rPr lang="en-US" altLang="es-NI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Picture 16" descr="Screenshot from 2019-01-09 15-06-27">
            <a:extLst>
              <a:ext uri="{FF2B5EF4-FFF2-40B4-BE49-F238E27FC236}">
                <a16:creationId xmlns:a16="http://schemas.microsoft.com/office/drawing/2014/main" id="{80E396FE-4FFF-4F47-B3A2-A299300D4DC8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F12D987-7F4A-4DA6-A12B-F25EE10F1C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64392" y="422680"/>
            <a:ext cx="4909008" cy="2769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1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1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1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1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1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1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  <p:bldP spid="4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" name="Picture 16" descr="Screenshot from 2019-01-09 15-06-27">
            <a:extLst>
              <a:ext uri="{FF2B5EF4-FFF2-40B4-BE49-F238E27FC236}">
                <a16:creationId xmlns:a16="http://schemas.microsoft.com/office/drawing/2014/main" id="{80E396FE-4FFF-4F47-B3A2-A299300D4DC8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9DCB43-5467-4220-826A-F21AEE25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9" y="1759855"/>
            <a:ext cx="5814921" cy="443387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58BAFBB-4C5F-4A42-9DE5-79CB312BF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93" y="2109723"/>
            <a:ext cx="6004108" cy="3382314"/>
          </a:xfrm>
          <a:prstGeom prst="rect">
            <a:avLst/>
          </a:prstGeom>
        </p:spPr>
      </p:pic>
      <p:sp>
        <p:nvSpPr>
          <p:cNvPr id="70" name="CustomShape 33">
            <a:extLst>
              <a:ext uri="{FF2B5EF4-FFF2-40B4-BE49-F238E27FC236}">
                <a16:creationId xmlns:a16="http://schemas.microsoft.com/office/drawing/2014/main" id="{33F357BA-87E6-473D-B39A-620A283010A6}"/>
              </a:ext>
            </a:extLst>
          </p:cNvPr>
          <p:cNvSpPr/>
          <p:nvPr/>
        </p:nvSpPr>
        <p:spPr>
          <a:xfrm>
            <a:off x="3675309" y="964800"/>
            <a:ext cx="5374502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Aplicaciones de</a:t>
            </a: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ROS</a:t>
            </a: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46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" name="Picture 16" descr="Screenshot from 2019-01-09 15-06-27">
            <a:extLst>
              <a:ext uri="{FF2B5EF4-FFF2-40B4-BE49-F238E27FC236}">
                <a16:creationId xmlns:a16="http://schemas.microsoft.com/office/drawing/2014/main" id="{80E396FE-4FFF-4F47-B3A2-A299300D4DC8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BE25132-7692-41D6-B09D-48E8B090C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9" y="1281525"/>
            <a:ext cx="3835393" cy="53695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9D9E43-4FBF-4E2C-B277-BBA3BCA51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15" y="3339511"/>
            <a:ext cx="3514725" cy="34099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528BBC-6BDA-4273-96E5-FB57ECA9F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879" y="731148"/>
            <a:ext cx="4874081" cy="27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402922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75606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78270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81646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960545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461665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482465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802505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814025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5134065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656545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336505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2004585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" name="Picture 16" descr="Screenshot from 2019-01-09 15-06-27">
            <a:extLst>
              <a:ext uri="{FF2B5EF4-FFF2-40B4-BE49-F238E27FC236}">
                <a16:creationId xmlns:a16="http://schemas.microsoft.com/office/drawing/2014/main" id="{80E396FE-4FFF-4F47-B3A2-A299300D4DC8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2BDB37-ADB6-400B-BAE5-6C9D4B39E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60" y="1456994"/>
            <a:ext cx="8928180" cy="5118823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A7EF2A13-7414-43EB-B25C-AA0030103B1C}"/>
              </a:ext>
            </a:extLst>
          </p:cNvPr>
          <p:cNvSpPr/>
          <p:nvPr/>
        </p:nvSpPr>
        <p:spPr>
          <a:xfrm>
            <a:off x="2126520" y="1603409"/>
            <a:ext cx="720360" cy="3278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11DAFE8-5632-43DB-AF4F-975D2F30DFFA}"/>
              </a:ext>
            </a:extLst>
          </p:cNvPr>
          <p:cNvSpPr/>
          <p:nvPr/>
        </p:nvSpPr>
        <p:spPr>
          <a:xfrm>
            <a:off x="5350013" y="1603409"/>
            <a:ext cx="720360" cy="3278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C35F62-E068-41DB-8B75-5CEB3ACCE29F}"/>
              </a:ext>
            </a:extLst>
          </p:cNvPr>
          <p:cNvSpPr/>
          <p:nvPr/>
        </p:nvSpPr>
        <p:spPr>
          <a:xfrm>
            <a:off x="3626640" y="5364410"/>
            <a:ext cx="720360" cy="3278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19D7C6F-ABDC-40B0-A5EA-EC391866EBD9}"/>
              </a:ext>
            </a:extLst>
          </p:cNvPr>
          <p:cNvSpPr/>
          <p:nvPr/>
        </p:nvSpPr>
        <p:spPr>
          <a:xfrm>
            <a:off x="2730420" y="4006180"/>
            <a:ext cx="1018980" cy="3278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6683BE-A30C-49D7-831C-69D885733F76}"/>
              </a:ext>
            </a:extLst>
          </p:cNvPr>
          <p:cNvSpPr/>
          <p:nvPr/>
        </p:nvSpPr>
        <p:spPr>
          <a:xfrm>
            <a:off x="1465453" y="3384978"/>
            <a:ext cx="720360" cy="3278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6E94401E-C874-4EAE-B60D-C8176D444231}"/>
              </a:ext>
            </a:extLst>
          </p:cNvPr>
          <p:cNvSpPr/>
          <p:nvPr/>
        </p:nvSpPr>
        <p:spPr>
          <a:xfrm>
            <a:off x="1516320" y="4006161"/>
            <a:ext cx="1015920" cy="3278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20F8D59-9C79-4275-BDF8-761E1E20D3CE}"/>
              </a:ext>
            </a:extLst>
          </p:cNvPr>
          <p:cNvSpPr/>
          <p:nvPr/>
        </p:nvSpPr>
        <p:spPr>
          <a:xfrm>
            <a:off x="3225600" y="6034547"/>
            <a:ext cx="887040" cy="3278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4E685E-DDB3-49E5-9566-DC523C797124}"/>
              </a:ext>
            </a:extLst>
          </p:cNvPr>
          <p:cNvSpPr/>
          <p:nvPr/>
        </p:nvSpPr>
        <p:spPr>
          <a:xfrm>
            <a:off x="3160800" y="3229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NI" dirty="0"/>
          </a:p>
          <a:p>
            <a:endParaRPr lang="es-NI" dirty="0"/>
          </a:p>
          <a:p>
            <a:r>
              <a:rPr lang="es-NI" dirty="0"/>
              <a:t>Miembros del Consorcio de ROS-Industrial Agosto 2019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097CF41-7208-49F4-BC02-1AED6A7EEA55}"/>
              </a:ext>
            </a:extLst>
          </p:cNvPr>
          <p:cNvSpPr/>
          <p:nvPr/>
        </p:nvSpPr>
        <p:spPr>
          <a:xfrm>
            <a:off x="4807440" y="2149995"/>
            <a:ext cx="720360" cy="38851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517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346251" y="722911"/>
            <a:ext cx="5583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REPRESENTACIÓN DE UN LABORATORIO FÍSICO DE ROBOTICA</a:t>
            </a:r>
            <a:endParaRPr lang="" altLang="en-US" sz="1600" b="1" dirty="0"/>
          </a:p>
        </p:txBody>
      </p:sp>
      <p:pic>
        <p:nvPicPr>
          <p:cNvPr id="39" name="Picture 6" descr="Screenshot from 2019-01-07 13-29-58">
            <a:extLst>
              <a:ext uri="{FF2B5EF4-FFF2-40B4-BE49-F238E27FC236}">
                <a16:creationId xmlns:a16="http://schemas.microsoft.com/office/drawing/2014/main" id="{A6D3CBA4-35A9-4F29-8EDE-19984E3890CB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719"/>
          <a:stretch>
            <a:fillRect/>
          </a:stretch>
        </p:blipFill>
        <p:spPr>
          <a:xfrm>
            <a:off x="1896120" y="1259340"/>
            <a:ext cx="8672580" cy="503100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0A19A77-BAB8-41C0-89AE-B79E007494E1}"/>
              </a:ext>
            </a:extLst>
          </p:cNvPr>
          <p:cNvSpPr/>
          <p:nvPr/>
        </p:nvSpPr>
        <p:spPr>
          <a:xfrm>
            <a:off x="4254500" y="1852979"/>
            <a:ext cx="12065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C32A320-93E6-4829-93E5-06F3B05D38DA}"/>
              </a:ext>
            </a:extLst>
          </p:cNvPr>
          <p:cNvSpPr/>
          <p:nvPr/>
        </p:nvSpPr>
        <p:spPr>
          <a:xfrm>
            <a:off x="8060400" y="2105238"/>
            <a:ext cx="72036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A225426-A6EB-4014-9A3D-D981671CDA49}"/>
              </a:ext>
            </a:extLst>
          </p:cNvPr>
          <p:cNvSpPr/>
          <p:nvPr/>
        </p:nvSpPr>
        <p:spPr>
          <a:xfrm>
            <a:off x="9353370" y="2372990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7D4D54A-16D6-4FB5-9A19-D6F9498FA0FE}"/>
              </a:ext>
            </a:extLst>
          </p:cNvPr>
          <p:cNvSpPr/>
          <p:nvPr/>
        </p:nvSpPr>
        <p:spPr>
          <a:xfrm>
            <a:off x="9429240" y="4532919"/>
            <a:ext cx="9636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C8F65BD-4C1B-4A9E-BDA8-80CF198D1501}"/>
              </a:ext>
            </a:extLst>
          </p:cNvPr>
          <p:cNvSpPr/>
          <p:nvPr/>
        </p:nvSpPr>
        <p:spPr>
          <a:xfrm>
            <a:off x="7966560" y="5220718"/>
            <a:ext cx="162708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65849A3-CD89-4B07-9DCB-EEAE4A1F7663}"/>
              </a:ext>
            </a:extLst>
          </p:cNvPr>
          <p:cNvSpPr/>
          <p:nvPr/>
        </p:nvSpPr>
        <p:spPr>
          <a:xfrm>
            <a:off x="4371120" y="5016419"/>
            <a:ext cx="91152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70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 del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0C4CB-47DD-4A85-AB52-2690124C9C50}"/>
              </a:ext>
            </a:extLst>
          </p:cNvPr>
          <p:cNvSpPr txBox="1"/>
          <p:nvPr/>
        </p:nvSpPr>
        <p:spPr>
          <a:xfrm>
            <a:off x="1795209" y="3191645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Interacción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FCADA16-7BD9-4B89-AA2E-FDB9F38150C1}"/>
              </a:ext>
            </a:extLst>
          </p:cNvPr>
          <p:cNvSpPr txBox="1"/>
          <p:nvPr/>
        </p:nvSpPr>
        <p:spPr>
          <a:xfrm>
            <a:off x="10135224" y="2069836"/>
            <a:ext cx="16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Resultados </a:t>
            </a:r>
          </a:p>
        </p:txBody>
      </p:sp>
    </p:spTree>
    <p:extLst>
      <p:ext uri="{BB962C8B-B14F-4D97-AF65-F5344CB8AC3E}">
        <p14:creationId xmlns:p14="http://schemas.microsoft.com/office/powerpoint/2010/main" val="53724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Diagrama 67">
            <a:extLst>
              <a:ext uri="{FF2B5EF4-FFF2-40B4-BE49-F238E27FC236}">
                <a16:creationId xmlns:a16="http://schemas.microsoft.com/office/drawing/2014/main" id="{39C9583D-2C26-4D98-B678-2D6687AAF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818188"/>
              </p:ext>
            </p:extLst>
          </p:nvPr>
        </p:nvGraphicFramePr>
        <p:xfrm>
          <a:off x="6158110" y="1489220"/>
          <a:ext cx="6090890" cy="518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7226" t="44905" r="56812" b="29459"/>
          <a:stretch/>
        </p:blipFill>
        <p:spPr>
          <a:xfrm>
            <a:off x="5046660" y="10800"/>
            <a:ext cx="1462680" cy="1247760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2B5BACE6-5AC3-4A77-B471-E24F1D3A8D17}"/>
              </a:ext>
            </a:extLst>
          </p:cNvPr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40F4BF97-A26B-4127-8ED5-C568BCE51C01}"/>
              </a:ext>
            </a:extLst>
          </p:cNvPr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C1FC5B26-598D-4F3E-BFCF-597A57841C97}"/>
              </a:ext>
            </a:extLst>
          </p:cNvPr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B7628234-4B30-421F-BE5D-6260033103DE}"/>
              </a:ext>
            </a:extLst>
          </p:cNvPr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345B28CC-3362-43D7-AA36-732CD385BF08}"/>
              </a:ext>
            </a:extLst>
          </p:cNvPr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7ED18310-6467-49DE-8084-CB4B82B93B6F}"/>
              </a:ext>
            </a:extLst>
          </p:cNvPr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53B6FD3A-E3F5-4F9D-9CFB-7E5D0523DBE1}"/>
              </a:ext>
            </a:extLst>
          </p:cNvPr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ABFD9612-55F0-41AC-9DE3-903F6E6086C9}"/>
              </a:ext>
            </a:extLst>
          </p:cNvPr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4AEB9018-E6FB-4450-94A7-E885191E9A4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07D910B1-7A71-4670-A4D0-A6832FA24330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B44C6D13-72E5-45EA-B5B1-9A2FC4449CE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20">
            <a:extLst>
              <a:ext uri="{FF2B5EF4-FFF2-40B4-BE49-F238E27FC236}">
                <a16:creationId xmlns:a16="http://schemas.microsoft.com/office/drawing/2014/main" id="{85587071-2799-45FC-8FC4-C3BEBBB73CDD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1">
            <a:extLst>
              <a:ext uri="{FF2B5EF4-FFF2-40B4-BE49-F238E27FC236}">
                <a16:creationId xmlns:a16="http://schemas.microsoft.com/office/drawing/2014/main" id="{56A39E7F-F6EA-46EA-9F49-FFB00F816E69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2">
            <a:extLst>
              <a:ext uri="{FF2B5EF4-FFF2-40B4-BE49-F238E27FC236}">
                <a16:creationId xmlns:a16="http://schemas.microsoft.com/office/drawing/2014/main" id="{BA3B3E4C-4CA7-4F5D-B4D0-C2FA2DA7E88F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66B0D7A6-96B9-4A3B-86DB-6E42246C731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8">
            <a:extLst>
              <a:ext uri="{FF2B5EF4-FFF2-40B4-BE49-F238E27FC236}">
                <a16:creationId xmlns:a16="http://schemas.microsoft.com/office/drawing/2014/main" id="{CF10E857-5317-4C4C-B960-BFB8998718DA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9">
            <a:extLst>
              <a:ext uri="{FF2B5EF4-FFF2-40B4-BE49-F238E27FC236}">
                <a16:creationId xmlns:a16="http://schemas.microsoft.com/office/drawing/2014/main" id="{BEF6D305-FABD-4DC5-B1F2-D547DFB956E7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30">
            <a:extLst>
              <a:ext uri="{FF2B5EF4-FFF2-40B4-BE49-F238E27FC236}">
                <a16:creationId xmlns:a16="http://schemas.microsoft.com/office/drawing/2014/main" id="{2DDCB415-181D-4F9D-9A63-E8B35C58E762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31">
            <a:extLst>
              <a:ext uri="{FF2B5EF4-FFF2-40B4-BE49-F238E27FC236}">
                <a16:creationId xmlns:a16="http://schemas.microsoft.com/office/drawing/2014/main" id="{C19959EE-7608-4CF4-A041-2514AED293FB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2">
            <a:extLst>
              <a:ext uri="{FF2B5EF4-FFF2-40B4-BE49-F238E27FC236}">
                <a16:creationId xmlns:a16="http://schemas.microsoft.com/office/drawing/2014/main" id="{70FA3EF8-8FD2-45D7-AAD1-68FB3647AF66}"/>
              </a:ext>
            </a:extLst>
          </p:cNvPr>
          <p:cNvSpPr/>
          <p:nvPr/>
        </p:nvSpPr>
        <p:spPr>
          <a:xfrm>
            <a:off x="4670640" y="117198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</a:t>
            </a:r>
            <a:r>
              <a:rPr lang="es-NI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Creator</a:t>
            </a:r>
            <a:endParaRPr lang="es-NI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33">
            <a:extLst>
              <a:ext uri="{FF2B5EF4-FFF2-40B4-BE49-F238E27FC236}">
                <a16:creationId xmlns:a16="http://schemas.microsoft.com/office/drawing/2014/main" id="{04CB458B-B83B-417D-8EB4-E45683D645A9}"/>
              </a:ext>
            </a:extLst>
          </p:cNvPr>
          <p:cNvSpPr/>
          <p:nvPr/>
        </p:nvSpPr>
        <p:spPr>
          <a:xfrm>
            <a:off x="505416" y="2033280"/>
            <a:ext cx="5820984" cy="1114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los recursos de software tales como las librerías que corresponden a </a:t>
            </a:r>
            <a:r>
              <a:rPr lang="es-NI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</a:t>
            </a:r>
            <a:r>
              <a:rPr lang="es-NI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Creator</a:t>
            </a:r>
            <a:r>
              <a:rPr lang="es-NI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s-NI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Picture 7">
            <a:extLst>
              <a:ext uri="{FF2B5EF4-FFF2-40B4-BE49-F238E27FC236}">
                <a16:creationId xmlns:a16="http://schemas.microsoft.com/office/drawing/2014/main" id="{A717EDC6-1C90-44F4-9BF9-0EC75DC1ACBD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960" y="3479400"/>
            <a:ext cx="3407760" cy="2208960"/>
          </a:xfrm>
          <a:prstGeom prst="rect">
            <a:avLst/>
          </a:prstGeom>
          <a:ln>
            <a:noFill/>
          </a:ln>
        </p:spPr>
      </p:pic>
      <p:sp>
        <p:nvSpPr>
          <p:cNvPr id="65" name="CustomShape 35">
            <a:extLst>
              <a:ext uri="{FF2B5EF4-FFF2-40B4-BE49-F238E27FC236}">
                <a16:creationId xmlns:a16="http://schemas.microsoft.com/office/drawing/2014/main" id="{A3BF8618-7B96-48E9-8AF0-0129A72FB465}"/>
              </a:ext>
            </a:extLst>
          </p:cNvPr>
          <p:cNvSpPr/>
          <p:nvPr/>
        </p:nvSpPr>
        <p:spPr>
          <a:xfrm>
            <a:off x="9874364" y="1549799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7">
            <a:extLst>
              <a:ext uri="{FF2B5EF4-FFF2-40B4-BE49-F238E27FC236}">
                <a16:creationId xmlns:a16="http://schemas.microsoft.com/office/drawing/2014/main" id="{9D083AED-2216-47E5-879A-4DB6708557A5}"/>
              </a:ext>
            </a:extLst>
          </p:cNvPr>
          <p:cNvSpPr/>
          <p:nvPr/>
        </p:nvSpPr>
        <p:spPr>
          <a:xfrm>
            <a:off x="9842940" y="3610480"/>
            <a:ext cx="2791080" cy="9383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</a:t>
            </a:r>
            <a:r>
              <a:rPr lang="es-NI" sz="1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diseño de GUI</a:t>
            </a:r>
          </a:p>
          <a:p>
            <a:pPr>
              <a:lnSpc>
                <a:spcPct val="100000"/>
              </a:lnSpc>
            </a:pPr>
            <a:r>
              <a:rPr lang="es-NI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</a:p>
          <a:p>
            <a:pPr>
              <a:lnSpc>
                <a:spcPct val="100000"/>
              </a:lnSpc>
            </a:pPr>
            <a:r>
              <a:rPr lang="es-NI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la interfaz</a:t>
            </a:r>
            <a:endParaRPr lang="es-NI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5">
            <a:extLst>
              <a:ext uri="{FF2B5EF4-FFF2-40B4-BE49-F238E27FC236}">
                <a16:creationId xmlns:a16="http://schemas.microsoft.com/office/drawing/2014/main" id="{46C9DBB4-92FE-498F-99AA-108A57615CCD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598600" y="3589471"/>
            <a:ext cx="1213964" cy="922436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9B227F-C8C6-4DEB-B145-AACA5A32F675}"/>
              </a:ext>
            </a:extLst>
          </p:cNvPr>
          <p:cNvSpPr txBox="1"/>
          <p:nvPr/>
        </p:nvSpPr>
        <p:spPr>
          <a:xfrm>
            <a:off x="615960" y="5688360"/>
            <a:ext cx="430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Multiplataforma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6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763649-1FC0-484D-A2AF-84770351A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DF04A0FF-E624-431F-939F-1202DCA0B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E2CBA7DE-0B34-4714-8F70-BB80C7BAE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C01F395-6CB4-4CC9-AEED-E067E69DA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2B608926-AE0D-4172-9DE7-0BFD6CB66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280899B-96B4-490C-92A6-8AC6E562D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0CFA07-9BFF-42C4-9DED-3006155A0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094B092C-A75F-4FE3-B438-56E75AC9F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425DDFE0-4DC1-46E1-9B7E-4F0EFB79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F79F62BE-15DA-4526-A026-2E28AA646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BA2305B2-83FC-4D37-9C92-72210D836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dgm id="{C6F9D121-BD2A-40C0-958F-5DCCF7568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8" grpId="0" uiExpand="1">
        <p:bldSub>
          <a:bldDgm bld="one"/>
        </p:bldSub>
      </p:bldGraphic>
      <p:bldP spid="6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0" y="78103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3809900" y="1184030"/>
            <a:ext cx="6189820" cy="5279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675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648" t="32171" r="59922" b="26298"/>
          <a:stretch/>
        </p:blipFill>
        <p:spPr bwMode="auto">
          <a:xfrm>
            <a:off x="69832" y="2509957"/>
            <a:ext cx="1439295" cy="2275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Marcador de contenido 12">
            <a:extLst>
              <a:ext uri="{FF2B5EF4-FFF2-40B4-BE49-F238E27FC236}">
                <a16:creationId xmlns:a16="http://schemas.microsoft.com/office/drawing/2014/main" id="{3F95547B-7227-48B9-B7B0-3D87B8155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626" y="1044000"/>
            <a:ext cx="8922507" cy="5049328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1306A784-825B-48D7-AD48-372E800704B9}"/>
              </a:ext>
            </a:extLst>
          </p:cNvPr>
          <p:cNvSpPr/>
          <p:nvPr/>
        </p:nvSpPr>
        <p:spPr>
          <a:xfrm>
            <a:off x="155497" y="297057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43D259C-099F-47F7-ABC4-D13CE1C4A390}"/>
              </a:ext>
            </a:extLst>
          </p:cNvPr>
          <p:cNvSpPr/>
          <p:nvPr/>
        </p:nvSpPr>
        <p:spPr>
          <a:xfrm>
            <a:off x="126004" y="3527653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7C075C7-C8BF-49C1-9481-670824D54D07}"/>
              </a:ext>
            </a:extLst>
          </p:cNvPr>
          <p:cNvSpPr/>
          <p:nvPr/>
        </p:nvSpPr>
        <p:spPr>
          <a:xfrm>
            <a:off x="136042" y="4099307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073B8A81-6969-4D33-B350-ED99A536E7EF}"/>
              </a:ext>
            </a:extLst>
          </p:cNvPr>
          <p:cNvSpPr/>
          <p:nvPr/>
        </p:nvSpPr>
        <p:spPr>
          <a:xfrm>
            <a:off x="10130760" y="5316103"/>
            <a:ext cx="777570" cy="6811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90E8E522-C311-47E2-84CD-6DEF04D9EEC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1717" r="62500" b="47524"/>
          <a:stretch/>
        </p:blipFill>
        <p:spPr bwMode="auto">
          <a:xfrm>
            <a:off x="1995967" y="953990"/>
            <a:ext cx="9086032" cy="5165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8D7300A0-5B58-4AB6-BB8F-E8696D1455CA}"/>
              </a:ext>
            </a:extLst>
          </p:cNvPr>
          <p:cNvSpPr/>
          <p:nvPr/>
        </p:nvSpPr>
        <p:spPr>
          <a:xfrm>
            <a:off x="2296917" y="1339379"/>
            <a:ext cx="1707524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46C9CDD-6FBC-4A17-A71A-2704D3E928AC}"/>
              </a:ext>
            </a:extLst>
          </p:cNvPr>
          <p:cNvSpPr/>
          <p:nvPr/>
        </p:nvSpPr>
        <p:spPr>
          <a:xfrm>
            <a:off x="4318360" y="1339378"/>
            <a:ext cx="2224329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2C4D156A-B89F-463B-AB49-E4F0FC297870}"/>
              </a:ext>
            </a:extLst>
          </p:cNvPr>
          <p:cNvSpPr/>
          <p:nvPr/>
        </p:nvSpPr>
        <p:spPr>
          <a:xfrm>
            <a:off x="6700091" y="1337337"/>
            <a:ext cx="1930189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40BADDF-90FC-44EF-BBCF-38BB603DE5FC}"/>
              </a:ext>
            </a:extLst>
          </p:cNvPr>
          <p:cNvSpPr/>
          <p:nvPr/>
        </p:nvSpPr>
        <p:spPr>
          <a:xfrm>
            <a:off x="8736857" y="1332414"/>
            <a:ext cx="2224329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3C91F8E-CCD9-49FE-8718-9337091717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2144842" y="1184714"/>
            <a:ext cx="8716108" cy="4560435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9A854EC-1DF7-4E6B-9BE5-307728733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76" y="1019742"/>
            <a:ext cx="8976734" cy="50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-15766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21079" y="2837416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558119" y="3564256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884039" y="3590896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867439" y="2143336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13519" y="2624656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867439" y="3088696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180127" y="426635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768727" y="458639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26639" y="655456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24119" y="163465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635519" y="131497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12719" y="130309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24119" y="983056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28" t="1386" r="37686" b="1394"/>
          <a:stretch/>
        </p:blipFill>
        <p:spPr bwMode="auto">
          <a:xfrm>
            <a:off x="37907" y="924891"/>
            <a:ext cx="4103077" cy="53276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72978EE4-CCE9-4F2F-B6B9-A6627E2D4D91}"/>
              </a:ext>
            </a:extLst>
          </p:cNvPr>
          <p:cNvSpPr/>
          <p:nvPr/>
        </p:nvSpPr>
        <p:spPr>
          <a:xfrm>
            <a:off x="122090" y="1023333"/>
            <a:ext cx="2004430" cy="621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1E6400F2-9247-4BF2-BCFC-4AE43717B333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33" t="5928" r="10578" b="5494"/>
          <a:stretch/>
        </p:blipFill>
        <p:spPr bwMode="auto">
          <a:xfrm>
            <a:off x="5025710" y="778803"/>
            <a:ext cx="5709105" cy="3484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7CC1F883-4EBD-458E-99FF-B332C67E4E59}"/>
              </a:ext>
            </a:extLst>
          </p:cNvPr>
          <p:cNvSpPr/>
          <p:nvPr/>
        </p:nvSpPr>
        <p:spPr>
          <a:xfrm>
            <a:off x="7678631" y="1974496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BF0B930-7D25-47E8-970E-7909E2CEB907}"/>
              </a:ext>
            </a:extLst>
          </p:cNvPr>
          <p:cNvSpPr/>
          <p:nvPr/>
        </p:nvSpPr>
        <p:spPr>
          <a:xfrm>
            <a:off x="9047090" y="1417102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B891CEA-C5C3-43A0-ACFE-85BE5B2025D6}"/>
              </a:ext>
            </a:extLst>
          </p:cNvPr>
          <p:cNvSpPr/>
          <p:nvPr/>
        </p:nvSpPr>
        <p:spPr>
          <a:xfrm>
            <a:off x="7711971" y="2837416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31E4238-82B2-425D-BE64-B0C53DF889EE}"/>
              </a:ext>
            </a:extLst>
          </p:cNvPr>
          <p:cNvSpPr/>
          <p:nvPr/>
        </p:nvSpPr>
        <p:spPr>
          <a:xfrm>
            <a:off x="9067834" y="2358143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97ABC13-F6AF-4EBD-9A65-3D02A361B288}"/>
              </a:ext>
            </a:extLst>
          </p:cNvPr>
          <p:cNvSpPr/>
          <p:nvPr/>
        </p:nvSpPr>
        <p:spPr>
          <a:xfrm>
            <a:off x="7762168" y="3731680"/>
            <a:ext cx="1355863" cy="437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8694301-DC3E-4089-AEA6-9AB159FBF843}"/>
              </a:ext>
            </a:extLst>
          </p:cNvPr>
          <p:cNvSpPr/>
          <p:nvPr/>
        </p:nvSpPr>
        <p:spPr>
          <a:xfrm>
            <a:off x="9074247" y="3263656"/>
            <a:ext cx="1485989" cy="9326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D97320F5-61F6-4C17-9356-D8AC18171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964" y="4377098"/>
            <a:ext cx="6407198" cy="1960731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639A8AC6-2432-4766-92C7-CCF324E37B39}"/>
              </a:ext>
            </a:extLst>
          </p:cNvPr>
          <p:cNvSpPr/>
          <p:nvPr/>
        </p:nvSpPr>
        <p:spPr>
          <a:xfrm>
            <a:off x="4766840" y="4377098"/>
            <a:ext cx="3939108" cy="4656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00A8E8-EF76-4BA3-AA91-D593E91B8152}"/>
              </a:ext>
            </a:extLst>
          </p:cNvPr>
          <p:cNvSpPr/>
          <p:nvPr/>
        </p:nvSpPr>
        <p:spPr>
          <a:xfrm>
            <a:off x="4778417" y="4924450"/>
            <a:ext cx="3939108" cy="5343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846861E-081A-46B4-BA43-DB3176D470ED}"/>
              </a:ext>
            </a:extLst>
          </p:cNvPr>
          <p:cNvSpPr/>
          <p:nvPr/>
        </p:nvSpPr>
        <p:spPr>
          <a:xfrm>
            <a:off x="4766839" y="5521699"/>
            <a:ext cx="5938323" cy="7855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22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65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DCBED3-48DB-41BF-A748-A6F65DD2E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06406"/>
              </p:ext>
            </p:extLst>
          </p:nvPr>
        </p:nvGraphicFramePr>
        <p:xfrm>
          <a:off x="6669059" y="1326743"/>
          <a:ext cx="4782606" cy="53984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1274">
                  <a:extLst>
                    <a:ext uri="{9D8B030D-6E8A-4147-A177-3AD203B41FA5}">
                      <a16:colId xmlns:a16="http://schemas.microsoft.com/office/drawing/2014/main" val="3622576088"/>
                    </a:ext>
                  </a:extLst>
                </a:gridCol>
                <a:gridCol w="830739">
                  <a:extLst>
                    <a:ext uri="{9D8B030D-6E8A-4147-A177-3AD203B41FA5}">
                      <a16:colId xmlns:a16="http://schemas.microsoft.com/office/drawing/2014/main" val="3655793572"/>
                    </a:ext>
                  </a:extLst>
                </a:gridCol>
                <a:gridCol w="345076">
                  <a:extLst>
                    <a:ext uri="{9D8B030D-6E8A-4147-A177-3AD203B41FA5}">
                      <a16:colId xmlns:a16="http://schemas.microsoft.com/office/drawing/2014/main" val="1059139464"/>
                    </a:ext>
                  </a:extLst>
                </a:gridCol>
                <a:gridCol w="902629">
                  <a:extLst>
                    <a:ext uri="{9D8B030D-6E8A-4147-A177-3AD203B41FA5}">
                      <a16:colId xmlns:a16="http://schemas.microsoft.com/office/drawing/2014/main" val="2431342535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147742203"/>
                    </a:ext>
                  </a:extLst>
                </a:gridCol>
                <a:gridCol w="981444">
                  <a:extLst>
                    <a:ext uri="{9D8B030D-6E8A-4147-A177-3AD203B41FA5}">
                      <a16:colId xmlns:a16="http://schemas.microsoft.com/office/drawing/2014/main" val="2461879699"/>
                    </a:ext>
                  </a:extLst>
                </a:gridCol>
              </a:tblGrid>
              <a:tr h="240259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Posiciones de Robot en ROS Contra Robot en ABB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147326"/>
                  </a:ext>
                </a:extLst>
              </a:tr>
              <a:tr h="1027804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Joints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ROS y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Coordenadas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Posición del TCP en Robot Studio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de Posición del TCP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485022905"/>
                  </a:ext>
                </a:extLst>
              </a:tr>
              <a:tr h="76193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Angulo en Grados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Distancia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Error en Metros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181972228"/>
                  </a:ext>
                </a:extLst>
              </a:tr>
              <a:tr h="248185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1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620193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-82.61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0.22815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15924415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35.43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510677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-0.14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-1.29784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886124272"/>
                  </a:ext>
                </a:extLst>
              </a:tr>
              <a:tr h="2667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83.09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152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44.64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0.609155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0.60912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3170840265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160.0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535471"/>
                  </a:ext>
                </a:extLst>
              </a:tr>
              <a:tr h="229282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Pose 2 Robot IRB2600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544818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84.35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X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-0.0200323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-0.02004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0.0000077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2326100408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-66.01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00116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39.28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0.229933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0.22983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0.000103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43976342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-71.50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032942"/>
                  </a:ext>
                </a:extLst>
              </a:tr>
              <a:tr h="23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-31.88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Z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1.23508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1.23515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0.00007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extLst>
                  <a:ext uri="{0D108BD9-81ED-4DB2-BD59-A6C34878D82A}">
                    <a16:rowId xmlns:a16="http://schemas.microsoft.com/office/drawing/2014/main" val="1107872410"/>
                  </a:ext>
                </a:extLst>
              </a:tr>
              <a:tr h="240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6</a:t>
                      </a:r>
                      <a:endParaRPr lang="es-E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160.0</a:t>
                      </a:r>
                      <a:endParaRPr lang="es-E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312" marR="51312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53458"/>
                  </a:ext>
                </a:extLst>
              </a:tr>
            </a:tbl>
          </a:graphicData>
        </a:graphic>
      </p:graphicFrame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732287" y="366067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9069327" y="438751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6395247" y="441415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732287" y="5140995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10378647" y="296659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1232567" y="343099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524727" y="344791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10378647" y="3911955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403543" y="5405247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325503" y="5906367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321120" y="5700279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228023" y="492716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816623" y="524720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639423" y="525872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228023" y="5578767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1901476" y="5238038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10998956" y="621723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10410356" y="589755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11587556" y="588567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10998956" y="5565638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3705" t="23099" r="48351" b="52651"/>
          <a:stretch/>
        </p:blipFill>
        <p:spPr>
          <a:xfrm>
            <a:off x="1380905" y="348785"/>
            <a:ext cx="1644166" cy="1180315"/>
          </a:xfrm>
          <a:prstGeom prst="rect">
            <a:avLst/>
          </a:prstGeom>
        </p:spPr>
      </p:pic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Modelos de Robots</a:t>
            </a:r>
            <a:endParaRPr lang="" altLang="en-US" sz="16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B30F3A-5F6A-4D12-AE0A-10E3CEC178B9}"/>
              </a:ext>
            </a:extLst>
          </p:cNvPr>
          <p:cNvSpPr txBox="1"/>
          <p:nvPr/>
        </p:nvSpPr>
        <p:spPr>
          <a:xfrm>
            <a:off x="4846993" y="1743496"/>
            <a:ext cx="22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URDF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B14601-DA63-4B81-905A-575CFE443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30917" t="4004" r="33710" b="12042"/>
          <a:stretch/>
        </p:blipFill>
        <p:spPr>
          <a:xfrm>
            <a:off x="10749872" y="3859263"/>
            <a:ext cx="1376046" cy="26974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B2195F6-20EA-42AC-B970-C081C2B779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4" t="15307" r="15793" b="33619"/>
          <a:stretch/>
        </p:blipFill>
        <p:spPr>
          <a:xfrm>
            <a:off x="7492328" y="4669988"/>
            <a:ext cx="2268704" cy="172253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A367871-5811-4267-A2C4-740051D4B235}"/>
              </a:ext>
            </a:extLst>
          </p:cNvPr>
          <p:cNvSpPr txBox="1"/>
          <p:nvPr/>
        </p:nvSpPr>
        <p:spPr>
          <a:xfrm>
            <a:off x="4902618" y="1269360"/>
            <a:ext cx="24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Archivos CAD</a:t>
            </a:r>
          </a:p>
        </p:txBody>
      </p:sp>
      <p:pic>
        <p:nvPicPr>
          <p:cNvPr id="1026" name="Picture 2" descr="Resultado de imagen para solidworks">
            <a:extLst>
              <a:ext uri="{FF2B5EF4-FFF2-40B4-BE49-F238E27FC236}">
                <a16:creationId xmlns:a16="http://schemas.microsoft.com/office/drawing/2014/main" id="{A2CD2160-41E4-458B-A92C-8E566FCE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6" y="1610793"/>
            <a:ext cx="2623884" cy="115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21BBAE-9AEF-467E-A885-1797C0B0D0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2868" y="2496380"/>
            <a:ext cx="1560239" cy="15602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5FF973-F649-4A4D-8795-CF725308038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5476" y="2100309"/>
            <a:ext cx="3197714" cy="1977451"/>
          </a:xfrm>
          <a:prstGeom prst="rect">
            <a:avLst/>
          </a:prstGeom>
        </p:spPr>
      </p:pic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A63D21E0-6ADA-446C-A442-9D176C011585}"/>
              </a:ext>
            </a:extLst>
          </p:cNvPr>
          <p:cNvCxnSpPr>
            <a:cxnSpLocks/>
          </p:cNvCxnSpPr>
          <p:nvPr/>
        </p:nvCxnSpPr>
        <p:spPr>
          <a:xfrm>
            <a:off x="3318979" y="3037320"/>
            <a:ext cx="824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ángulo 51">
            <a:extLst>
              <a:ext uri="{FF2B5EF4-FFF2-40B4-BE49-F238E27FC236}">
                <a16:creationId xmlns:a16="http://schemas.microsoft.com/office/drawing/2014/main" id="{CA856FBB-F58C-404D-86D6-7D47E772D610}"/>
              </a:ext>
            </a:extLst>
          </p:cNvPr>
          <p:cNvSpPr/>
          <p:nvPr/>
        </p:nvSpPr>
        <p:spPr>
          <a:xfrm>
            <a:off x="4125978" y="2221266"/>
            <a:ext cx="3107212" cy="19774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3DE2988E-B251-433C-82F3-D7BE36138409}"/>
              </a:ext>
            </a:extLst>
          </p:cNvPr>
          <p:cNvSpPr/>
          <p:nvPr/>
        </p:nvSpPr>
        <p:spPr>
          <a:xfrm>
            <a:off x="1182414" y="1913691"/>
            <a:ext cx="2081048" cy="228502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A868E49-B182-4EED-8766-561679C98424}"/>
              </a:ext>
            </a:extLst>
          </p:cNvPr>
          <p:cNvSpPr txBox="1"/>
          <p:nvPr/>
        </p:nvSpPr>
        <p:spPr>
          <a:xfrm>
            <a:off x="982801" y="4210518"/>
            <a:ext cx="24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Software de diseño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7B31CF8-8554-4714-9162-1A32B533DF84}"/>
              </a:ext>
            </a:extLst>
          </p:cNvPr>
          <p:cNvSpPr txBox="1"/>
          <p:nvPr/>
        </p:nvSpPr>
        <p:spPr>
          <a:xfrm>
            <a:off x="4444657" y="4204092"/>
            <a:ext cx="24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Modelo 3D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8EEF247-9A49-45E4-8AC8-74819170F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509" y="1187779"/>
            <a:ext cx="4159771" cy="2938634"/>
          </a:xfrm>
          <a:prstGeom prst="rect">
            <a:avLst/>
          </a:prstGeom>
        </p:spPr>
      </p:pic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7D10BF4D-9CEC-4665-AEF0-DBB1CB39F73E}"/>
              </a:ext>
            </a:extLst>
          </p:cNvPr>
          <p:cNvCxnSpPr>
            <a:cxnSpLocks/>
          </p:cNvCxnSpPr>
          <p:nvPr/>
        </p:nvCxnSpPr>
        <p:spPr>
          <a:xfrm>
            <a:off x="7285074" y="2993261"/>
            <a:ext cx="824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91F48A5-DE3D-4C87-AE43-D99C28310AA7}"/>
              </a:ext>
            </a:extLst>
          </p:cNvPr>
          <p:cNvSpPr/>
          <p:nvPr/>
        </p:nvSpPr>
        <p:spPr>
          <a:xfrm>
            <a:off x="7806196" y="1110638"/>
            <a:ext cx="4385804" cy="310421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89EA8D0-510D-4BE3-85AA-B53F6F994FA0}"/>
              </a:ext>
            </a:extLst>
          </p:cNvPr>
          <p:cNvSpPr txBox="1"/>
          <p:nvPr/>
        </p:nvSpPr>
        <p:spPr>
          <a:xfrm>
            <a:off x="8434884" y="4210518"/>
            <a:ext cx="310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Análisis del Robot o programación en Simulación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21131A8C-3C50-4B93-B698-BEC97E953A7D}"/>
              </a:ext>
            </a:extLst>
          </p:cNvPr>
          <p:cNvSpPr txBox="1"/>
          <p:nvPr/>
        </p:nvSpPr>
        <p:spPr>
          <a:xfrm>
            <a:off x="5049840" y="1076952"/>
            <a:ext cx="2469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Modelación de robots en ROS</a:t>
            </a:r>
          </a:p>
        </p:txBody>
      </p:sp>
      <p:pic>
        <p:nvPicPr>
          <p:cNvPr id="49" name="Imagen 48" descr="Selection_207">
            <a:extLst>
              <a:ext uri="{FF2B5EF4-FFF2-40B4-BE49-F238E27FC236}">
                <a16:creationId xmlns:a16="http://schemas.microsoft.com/office/drawing/2014/main" id="{58B564F3-84EB-406C-A993-2057CE389CB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49915" y="4730500"/>
            <a:ext cx="4474845" cy="117729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3175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9B5642-A26D-481E-BFFF-BE933BCFEB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29" y="4693092"/>
            <a:ext cx="2144069" cy="17101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597041C-BBB9-4E47-B48E-9C7474D500A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363" t="13878" r="15765" b="10557"/>
          <a:stretch/>
        </p:blipFill>
        <p:spPr>
          <a:xfrm>
            <a:off x="8161095" y="1355813"/>
            <a:ext cx="2881610" cy="2746152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939A8FEA-B96E-4559-8C2F-BC5720B95637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9" y="2407349"/>
            <a:ext cx="5363210" cy="159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F0B37941-6739-4039-8259-B8F9E996F23D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9" y="4020142"/>
            <a:ext cx="5479415" cy="1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A79BEBD4-0D94-405E-A411-0B6985B74EE5}"/>
              </a:ext>
            </a:extLst>
          </p:cNvPr>
          <p:cNvSpPr txBox="1"/>
          <p:nvPr/>
        </p:nvSpPr>
        <p:spPr>
          <a:xfrm>
            <a:off x="3565197" y="1484148"/>
            <a:ext cx="321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Validación de modelos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98875-B59E-4486-89CA-125EFC70E6D1}"/>
              </a:ext>
            </a:extLst>
          </p:cNvPr>
          <p:cNvSpPr txBox="1"/>
          <p:nvPr/>
        </p:nvSpPr>
        <p:spPr>
          <a:xfrm>
            <a:off x="5090417" y="6397767"/>
            <a:ext cx="21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Modelo Libros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74C2E38-55F3-480B-B7BF-36FA6E21E653}"/>
              </a:ext>
            </a:extLst>
          </p:cNvPr>
          <p:cNvSpPr txBox="1"/>
          <p:nvPr/>
        </p:nvSpPr>
        <p:spPr>
          <a:xfrm>
            <a:off x="7487281" y="6265673"/>
            <a:ext cx="217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Modelo En ROS con URDF</a:t>
            </a:r>
          </a:p>
        </p:txBody>
      </p:sp>
    </p:spTree>
    <p:extLst>
      <p:ext uri="{BB962C8B-B14F-4D97-AF65-F5344CB8AC3E}">
        <p14:creationId xmlns:p14="http://schemas.microsoft.com/office/powerpoint/2010/main" val="186797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5" grpId="0"/>
      <p:bldP spid="55" grpId="1"/>
      <p:bldP spid="56" grpId="0"/>
      <p:bldP spid="56" grpId="1"/>
      <p:bldP spid="56" grpId="2"/>
      <p:bldP spid="56" grpId="3"/>
      <p:bldP spid="59" grpId="0" animBg="1"/>
      <p:bldP spid="59" grpId="1" animBg="1"/>
      <p:bldP spid="60" grpId="0"/>
      <p:bldP spid="60" grpId="1"/>
      <p:bldP spid="61" grpId="0"/>
      <p:bldP spid="61" grpId="1"/>
      <p:bldP spid="63" grpId="0"/>
      <p:bldP spid="19" grpId="0"/>
      <p:bldP spid="19" grpId="1"/>
      <p:bldP spid="65" grpId="0"/>
      <p:bldP spid="6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28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9498600" y="1989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8596080" y="29685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007480" y="26488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184680" y="2637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8596080" y="23169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5123" t="36474" r="18139" b="30131"/>
          <a:stretch/>
        </p:blipFill>
        <p:spPr>
          <a:xfrm>
            <a:off x="611559" y="925559"/>
            <a:ext cx="3366261" cy="16254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25AD298-6CEC-4033-B7F5-CDDCBA1863F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89" t="13242" r="3333" b="9665"/>
          <a:stretch/>
        </p:blipFill>
        <p:spPr bwMode="auto">
          <a:xfrm>
            <a:off x="13910" y="2982600"/>
            <a:ext cx="5149750" cy="2666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768A1FA0-73B5-4CB7-B200-3402F4D8BBE8}"/>
              </a:ext>
            </a:extLst>
          </p:cNvPr>
          <p:cNvSpPr/>
          <p:nvPr/>
        </p:nvSpPr>
        <p:spPr>
          <a:xfrm>
            <a:off x="608387" y="3778200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F68D68B-146C-4A8D-AAF4-BE630CB41C20}"/>
              </a:ext>
            </a:extLst>
          </p:cNvPr>
          <p:cNvSpPr/>
          <p:nvPr/>
        </p:nvSpPr>
        <p:spPr>
          <a:xfrm>
            <a:off x="2901937" y="2934719"/>
            <a:ext cx="1906546" cy="837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A68C580-69CE-4633-9F0B-8F156BE29BC3}"/>
              </a:ext>
            </a:extLst>
          </p:cNvPr>
          <p:cNvSpPr/>
          <p:nvPr/>
        </p:nvSpPr>
        <p:spPr>
          <a:xfrm>
            <a:off x="2928173" y="4676760"/>
            <a:ext cx="1906546" cy="8843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B5D43C5-1D60-48D3-9235-0257C9FC06D3}"/>
              </a:ext>
            </a:extLst>
          </p:cNvPr>
          <p:cNvSpPr/>
          <p:nvPr/>
        </p:nvSpPr>
        <p:spPr>
          <a:xfrm>
            <a:off x="1673176" y="3791752"/>
            <a:ext cx="978133" cy="111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925F0B7E-7429-4320-B1D7-1D025684B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188" y="2520745"/>
            <a:ext cx="6484547" cy="366966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9F21A455-DC30-4877-BACA-1EFCA34EEACC}"/>
              </a:ext>
            </a:extLst>
          </p:cNvPr>
          <p:cNvSpPr/>
          <p:nvPr/>
        </p:nvSpPr>
        <p:spPr>
          <a:xfrm>
            <a:off x="5291133" y="5498083"/>
            <a:ext cx="6422659" cy="5457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Text Box 4">
            <a:extLst>
              <a:ext uri="{FF2B5EF4-FFF2-40B4-BE49-F238E27FC236}">
                <a16:creationId xmlns:a16="http://schemas.microsoft.com/office/drawing/2014/main" id="{13BCBE4C-5B71-4F1F-B4D7-B8F1A801EB24}"/>
              </a:ext>
            </a:extLst>
          </p:cNvPr>
          <p:cNvSpPr txBox="1"/>
          <p:nvPr/>
        </p:nvSpPr>
        <p:spPr>
          <a:xfrm>
            <a:off x="3486051" y="457341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Modelación de Robots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0224EB16-E7E4-4864-8644-AC3EC2E639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33" y="954315"/>
            <a:ext cx="6453747" cy="25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094C9390-24D5-4BA5-AB53-EB0D98CD884E}"/>
              </a:ext>
            </a:extLst>
          </p:cNvPr>
          <p:cNvSpPr/>
          <p:nvPr/>
        </p:nvSpPr>
        <p:spPr>
          <a:xfrm>
            <a:off x="4481353" y="1429513"/>
            <a:ext cx="1556594" cy="115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4192D92-83F2-4FBB-A347-43090F462C07}"/>
              </a:ext>
            </a:extLst>
          </p:cNvPr>
          <p:cNvSpPr/>
          <p:nvPr/>
        </p:nvSpPr>
        <p:spPr>
          <a:xfrm>
            <a:off x="6136481" y="1313737"/>
            <a:ext cx="456559" cy="71549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408A23C-9FD8-49B3-81D5-F64203765278}"/>
              </a:ext>
            </a:extLst>
          </p:cNvPr>
          <p:cNvSpPr/>
          <p:nvPr/>
        </p:nvSpPr>
        <p:spPr>
          <a:xfrm>
            <a:off x="6738273" y="1466404"/>
            <a:ext cx="1044755" cy="5187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1F71B86D-FC84-4254-A7DC-FC783B406E5A}"/>
              </a:ext>
            </a:extLst>
          </p:cNvPr>
          <p:cNvSpPr/>
          <p:nvPr/>
        </p:nvSpPr>
        <p:spPr>
          <a:xfrm>
            <a:off x="7846354" y="1160280"/>
            <a:ext cx="720360" cy="8248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F21BF05-26A7-49ED-BB8D-C235798F5628}"/>
              </a:ext>
            </a:extLst>
          </p:cNvPr>
          <p:cNvSpPr/>
          <p:nvPr/>
        </p:nvSpPr>
        <p:spPr>
          <a:xfrm>
            <a:off x="8616295" y="1241460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AD506506-EF11-46A4-A6AE-36D7F519FDB8}"/>
              </a:ext>
            </a:extLst>
          </p:cNvPr>
          <p:cNvSpPr/>
          <p:nvPr/>
        </p:nvSpPr>
        <p:spPr>
          <a:xfrm>
            <a:off x="9700900" y="944865"/>
            <a:ext cx="1283780" cy="10093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61A39855-8614-499D-8A30-706BEEE8CAFB}"/>
              </a:ext>
            </a:extLst>
          </p:cNvPr>
          <p:cNvSpPr/>
          <p:nvPr/>
        </p:nvSpPr>
        <p:spPr>
          <a:xfrm>
            <a:off x="9790730" y="2104137"/>
            <a:ext cx="872380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8AC3D6CC-2E9B-4DAB-829A-E32A967FF511}"/>
              </a:ext>
            </a:extLst>
          </p:cNvPr>
          <p:cNvSpPr/>
          <p:nvPr/>
        </p:nvSpPr>
        <p:spPr>
          <a:xfrm>
            <a:off x="8649833" y="2319306"/>
            <a:ext cx="1068358" cy="11438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B2785BE-F41C-40F9-8FE6-F8AEBB43AF15}"/>
              </a:ext>
            </a:extLst>
          </p:cNvPr>
          <p:cNvSpPr/>
          <p:nvPr/>
        </p:nvSpPr>
        <p:spPr>
          <a:xfrm>
            <a:off x="7232966" y="2224286"/>
            <a:ext cx="1041543" cy="717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A509BD-0A87-4DE0-A2FE-CEE80AC9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880" y="2516550"/>
            <a:ext cx="6635741" cy="36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4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38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5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9FDC7BDF-BF26-4B80-A717-9C8C428B4080}"/>
              </a:ext>
            </a:extLst>
          </p:cNvPr>
          <p:cNvSpPr/>
          <p:nvPr/>
        </p:nvSpPr>
        <p:spPr>
          <a:xfrm>
            <a:off x="1891324" y="298059"/>
            <a:ext cx="1128240" cy="13655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71B614EC-5D76-49B8-BEA7-30B12BEEE0CB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7" r="17861" b="2763"/>
          <a:stretch/>
        </p:blipFill>
        <p:spPr bwMode="auto">
          <a:xfrm>
            <a:off x="3894364" y="947880"/>
            <a:ext cx="5578569" cy="5422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17D459D-D62E-43C0-8933-E895D39A3F29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6" t="4273" r="2671" b="3589"/>
          <a:stretch/>
        </p:blipFill>
        <p:spPr bwMode="auto">
          <a:xfrm>
            <a:off x="3004441" y="1312244"/>
            <a:ext cx="8432759" cy="4856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F02B292F-A4AE-4530-97B9-9D44701BCD66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27" t="268" r="46552" b="52473"/>
          <a:stretch/>
        </p:blipFill>
        <p:spPr bwMode="auto">
          <a:xfrm rot="2780265">
            <a:off x="5636782" y="448742"/>
            <a:ext cx="1435335" cy="1446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5DC7B32-32A3-41F7-84BC-DA9F5B9A7BA8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8" y="2642283"/>
            <a:ext cx="54864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3F5910-BD79-49CC-8CB6-6FE976B940BF}"/>
              </a:ext>
            </a:extLst>
          </p:cNvPr>
          <p:cNvSpPr txBox="1"/>
          <p:nvPr/>
        </p:nvSpPr>
        <p:spPr>
          <a:xfrm>
            <a:off x="3089290" y="2339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Posición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640ACFA-CAFE-4A39-832F-3D1E8E4CABC8}"/>
              </a:ext>
            </a:extLst>
          </p:cNvPr>
          <p:cNvSpPr txBox="1"/>
          <p:nvPr/>
        </p:nvSpPr>
        <p:spPr>
          <a:xfrm>
            <a:off x="8611469" y="192563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Orientación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232F4937-AB97-4CE6-A98A-E4C23430D45F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945" y="2072714"/>
            <a:ext cx="5486400" cy="4514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8CF5090-8A44-4593-BE64-C246DAA52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07998"/>
              </p:ext>
            </p:extLst>
          </p:nvPr>
        </p:nvGraphicFramePr>
        <p:xfrm>
          <a:off x="201596" y="2771972"/>
          <a:ext cx="3580376" cy="3976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178">
                  <a:extLst>
                    <a:ext uri="{9D8B030D-6E8A-4147-A177-3AD203B41FA5}">
                      <a16:colId xmlns:a16="http://schemas.microsoft.com/office/drawing/2014/main" val="1566437105"/>
                    </a:ext>
                  </a:extLst>
                </a:gridCol>
                <a:gridCol w="1997198">
                  <a:extLst>
                    <a:ext uri="{9D8B030D-6E8A-4147-A177-3AD203B41FA5}">
                      <a16:colId xmlns:a16="http://schemas.microsoft.com/office/drawing/2014/main" val="2573844966"/>
                    </a:ext>
                  </a:extLst>
                </a:gridCol>
              </a:tblGrid>
              <a:tr h="4363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Paquete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Categoría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081001529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Orocos_KDL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Cinemática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48907423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TF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Librería de Transformaciones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82192408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Reuleaux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Plugin de 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265686302"/>
                  </a:ext>
                </a:extLst>
              </a:tr>
              <a:tr h="6669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IkFast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Módulo de Open Rave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931047909"/>
                  </a:ext>
                </a:extLst>
              </a:tr>
              <a:tr h="897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RViz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Visor de datos 3D de ROS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2629530231"/>
                  </a:ext>
                </a:extLst>
              </a:tr>
              <a:tr h="436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QCustomPlot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Librería de Gráficos</a:t>
                      </a:r>
                      <a:endParaRPr lang="es-E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45" marR="57645" marT="0" marB="0" anchor="ctr"/>
                </a:tc>
                <a:extLst>
                  <a:ext uri="{0D108BD9-81ED-4DB2-BD59-A6C34878D82A}">
                    <a16:rowId xmlns:a16="http://schemas.microsoft.com/office/drawing/2014/main" val="150956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54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713" t="268" r="18416" b="53505"/>
          <a:stretch/>
        </p:blipFill>
        <p:spPr bwMode="auto">
          <a:xfrm rot="18921525">
            <a:off x="5594940" y="467482"/>
            <a:ext cx="1818977" cy="17267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ADB7261-B4B5-4BF8-A32B-76DA93CE235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17831"/>
          <a:stretch/>
        </p:blipFill>
        <p:spPr bwMode="auto">
          <a:xfrm>
            <a:off x="2760905" y="3491381"/>
            <a:ext cx="1770480" cy="13090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473155-1729-4237-90BA-5DA2D22B41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8965" r="23141" b="10047"/>
          <a:stretch/>
        </p:blipFill>
        <p:spPr>
          <a:xfrm>
            <a:off x="4614185" y="3472947"/>
            <a:ext cx="1443146" cy="13459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91AD969-0DD4-4CCF-AB24-3353F36CB0DF}"/>
              </a:ext>
            </a:extLst>
          </p:cNvPr>
          <p:cNvSpPr txBox="1"/>
          <p:nvPr/>
        </p:nvSpPr>
        <p:spPr>
          <a:xfrm>
            <a:off x="3242680" y="4860125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Joints</a:t>
            </a:r>
            <a:endParaRPr lang="es-ES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0627B4C-ED8C-4BD7-89C3-241427EFE93C}"/>
              </a:ext>
            </a:extLst>
          </p:cNvPr>
          <p:cNvSpPr txBox="1"/>
          <p:nvPr/>
        </p:nvSpPr>
        <p:spPr>
          <a:xfrm>
            <a:off x="4771638" y="4862906"/>
            <a:ext cx="112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Joints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B4DAC0-C897-4928-A102-945C1E8A32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2" t="13267" r="15946" b="10047"/>
          <a:stretch/>
        </p:blipFill>
        <p:spPr>
          <a:xfrm>
            <a:off x="6220731" y="3491381"/>
            <a:ext cx="1537468" cy="1337313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9477EB4C-5534-4574-ACC5-94C582663134}"/>
              </a:ext>
            </a:extLst>
          </p:cNvPr>
          <p:cNvSpPr txBox="1"/>
          <p:nvPr/>
        </p:nvSpPr>
        <p:spPr>
          <a:xfrm>
            <a:off x="5766228" y="4860125"/>
            <a:ext cx="259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Robot </a:t>
            </a:r>
            <a:r>
              <a:rPr lang="es-NI" dirty="0"/>
              <a:t>Cilíndrico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6C672C-2940-452A-822B-6EEADE545D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12811" r="8959" b="10047"/>
          <a:stretch/>
        </p:blipFill>
        <p:spPr>
          <a:xfrm>
            <a:off x="8307846" y="3450614"/>
            <a:ext cx="1800762" cy="1395188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5DF2B703-F0A9-4247-B18A-48A4BD7A85C4}"/>
              </a:ext>
            </a:extLst>
          </p:cNvPr>
          <p:cNvSpPr txBox="1"/>
          <p:nvPr/>
        </p:nvSpPr>
        <p:spPr>
          <a:xfrm>
            <a:off x="8102618" y="4860125"/>
            <a:ext cx="221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Robot Cartesiano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81FA5EF6-79D1-4630-A5A0-12DAED9054F3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4" y="2838088"/>
            <a:ext cx="6895613" cy="325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C6BED1C-F989-4953-8262-32B7A1536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584" y="2408563"/>
            <a:ext cx="1704614" cy="17072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7F423BB-A20E-410E-9ED7-C730B29B9CAC}"/>
              </a:ext>
            </a:extLst>
          </p:cNvPr>
          <p:cNvSpPr txBox="1"/>
          <p:nvPr/>
        </p:nvSpPr>
        <p:spPr>
          <a:xfrm>
            <a:off x="8003194" y="1795172"/>
            <a:ext cx="1936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C++ Cinemática del Robot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716F500-6E3D-410E-8E18-44B2C8ACDE33}"/>
              </a:ext>
            </a:extLst>
          </p:cNvPr>
          <p:cNvPicPr/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9" y="3292103"/>
            <a:ext cx="9449621" cy="316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2947CF9-0991-42EB-A78B-95E362AF6D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3639" y="2869133"/>
            <a:ext cx="1694433" cy="1694433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95FC9E71-D7E5-4361-9E75-CF786871B70E}"/>
              </a:ext>
            </a:extLst>
          </p:cNvPr>
          <p:cNvSpPr txBox="1"/>
          <p:nvPr/>
        </p:nvSpPr>
        <p:spPr>
          <a:xfrm>
            <a:off x="9699069" y="2215744"/>
            <a:ext cx="21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Archivo H5 con Espacio de trabajo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DB6012-36E3-46CD-8B61-F3E926C72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9815" y="2812181"/>
            <a:ext cx="7823824" cy="4053795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01F38D31-182E-4391-A24E-D3CD61A06904}"/>
              </a:ext>
            </a:extLst>
          </p:cNvPr>
          <p:cNvSpPr txBox="1"/>
          <p:nvPr/>
        </p:nvSpPr>
        <p:spPr>
          <a:xfrm>
            <a:off x="5671083" y="2929975"/>
            <a:ext cx="185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joints</a:t>
            </a:r>
            <a:endParaRPr lang="es-ES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05D438F-CB5A-41E1-87CD-89590C052F91}"/>
              </a:ext>
            </a:extLst>
          </p:cNvPr>
          <p:cNvSpPr txBox="1"/>
          <p:nvPr/>
        </p:nvSpPr>
        <p:spPr>
          <a:xfrm>
            <a:off x="3538281" y="2261237"/>
            <a:ext cx="2417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Espacio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del robot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41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7" grpId="0"/>
      <p:bldP spid="37" grpId="1"/>
      <p:bldP spid="40" grpId="0"/>
      <p:bldP spid="40" grpId="1"/>
      <p:bldP spid="43" grpId="0"/>
      <p:bldP spid="43" grpId="1"/>
      <p:bldP spid="10" grpId="0"/>
      <p:bldP spid="10" grpId="1"/>
      <p:bldP spid="51" grpId="0"/>
      <p:bldP spid="51" grpId="1"/>
      <p:bldP spid="49" grpId="0"/>
      <p:bldP spid="49" grpId="1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02" t="49085" r="45958" b="3942"/>
          <a:stretch/>
        </p:blipFill>
        <p:spPr bwMode="auto">
          <a:xfrm rot="18921525">
            <a:off x="5084599" y="1078298"/>
            <a:ext cx="2229205" cy="2222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Imagen 48" descr="Related image">
            <a:extLst>
              <a:ext uri="{FF2B5EF4-FFF2-40B4-BE49-F238E27FC236}">
                <a16:creationId xmlns:a16="http://schemas.microsoft.com/office/drawing/2014/main" id="{F4D9C49F-8C07-4F07-A760-FA36CE483DD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448"/>
            <a:ext cx="5458532" cy="314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29DA46E-DAE0-4E48-8BCA-B097C2DFE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718" y="2995064"/>
            <a:ext cx="6380068" cy="28435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0FDAAD-F3C0-41BC-BE86-AD4C61581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422" y="2931151"/>
            <a:ext cx="8201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9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D61F0C7-ACCD-455E-B970-F8A217C238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660" t="50716" r="19300" b="3210"/>
          <a:stretch/>
        </p:blipFill>
        <p:spPr bwMode="auto">
          <a:xfrm rot="2903881">
            <a:off x="5165977" y="1085009"/>
            <a:ext cx="1860044" cy="1919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E7E55F-ACC8-47A6-B8B9-ED82986F7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73" y="3120133"/>
            <a:ext cx="5890153" cy="336747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B73E38-F307-4DC7-8341-98494AD7846B}"/>
              </a:ext>
            </a:extLst>
          </p:cNvPr>
          <p:cNvSpPr txBox="1"/>
          <p:nvPr/>
        </p:nvSpPr>
        <p:spPr>
          <a:xfrm>
            <a:off x="4688208" y="255095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Directa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27A7AB-E3C0-44E2-80F4-D0570DA7D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976" y="3111552"/>
            <a:ext cx="8696325" cy="309562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53FEF97-BE06-4248-9A0B-226704CA0E7E}"/>
              </a:ext>
            </a:extLst>
          </p:cNvPr>
          <p:cNvSpPr/>
          <p:nvPr/>
        </p:nvSpPr>
        <p:spPr>
          <a:xfrm>
            <a:off x="2532776" y="3377477"/>
            <a:ext cx="841045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0C6B47D-5001-4E75-AB55-29FD6C19D4DF}"/>
              </a:ext>
            </a:extLst>
          </p:cNvPr>
          <p:cNvSpPr/>
          <p:nvPr/>
        </p:nvSpPr>
        <p:spPr>
          <a:xfrm>
            <a:off x="9238701" y="3471179"/>
            <a:ext cx="125860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4B2BA5-6D1C-4DE6-A165-5BA53FFFC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73" y="3429000"/>
            <a:ext cx="7892979" cy="266538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46079A5-CADD-4D4E-AD9B-96331009DC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782944" y="2968567"/>
            <a:ext cx="9776214" cy="3849233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B4FB79FF-4407-4F36-8746-B55B43781B52}"/>
              </a:ext>
            </a:extLst>
          </p:cNvPr>
          <p:cNvSpPr/>
          <p:nvPr/>
        </p:nvSpPr>
        <p:spPr>
          <a:xfrm>
            <a:off x="808539" y="3450666"/>
            <a:ext cx="3750080" cy="2665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E9B369E-C1C5-4898-A78F-51A8DCE47894}"/>
              </a:ext>
            </a:extLst>
          </p:cNvPr>
          <p:cNvSpPr/>
          <p:nvPr/>
        </p:nvSpPr>
        <p:spPr>
          <a:xfrm>
            <a:off x="808539" y="6167573"/>
            <a:ext cx="3750080" cy="6598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7700E18-786B-4D31-8501-17DD2BF21105}"/>
              </a:ext>
            </a:extLst>
          </p:cNvPr>
          <p:cNvSpPr txBox="1"/>
          <p:nvPr/>
        </p:nvSpPr>
        <p:spPr>
          <a:xfrm>
            <a:off x="4688208" y="2571429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Inversa</a:t>
            </a:r>
          </a:p>
        </p:txBody>
      </p:sp>
    </p:spTree>
    <p:extLst>
      <p:ext uri="{BB962C8B-B14F-4D97-AF65-F5344CB8AC3E}">
        <p14:creationId xmlns:p14="http://schemas.microsoft.com/office/powerpoint/2010/main" val="384722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0" grpId="1" animBg="1"/>
      <p:bldP spid="21" grpId="1" animBg="1"/>
      <p:bldP spid="21" grpId="2" animBg="1"/>
      <p:bldP spid="26" grpId="0" animBg="1"/>
      <p:bldP spid="26" grpId="1" animBg="1"/>
      <p:bldP spid="27" grpId="0" animBg="1"/>
      <p:bldP spid="27" grpId="1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834758" y="1396636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1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789325" y="5046480"/>
            <a:ext cx="2733955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3"/>
          <a:stretch>
            <a:fillRect/>
          </a:stretch>
        </p:blipFill>
        <p:spPr>
          <a:xfrm>
            <a:off x="8506440" y="1475814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7853410" y="2423334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7876255" y="3654703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72FEAA-8639-4DCF-8660-7576F7DEAF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3358" y="4165723"/>
            <a:ext cx="4102203" cy="23424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FC3F114-5B36-4E7B-97C6-54140DD4A8C4}"/>
              </a:ext>
            </a:extLst>
          </p:cNvPr>
          <p:cNvSpPr/>
          <p:nvPr/>
        </p:nvSpPr>
        <p:spPr>
          <a:xfrm>
            <a:off x="11428925" y="4858005"/>
            <a:ext cx="353875" cy="849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5660C0F-28E3-449E-B1A0-78F3FEE1F3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094" y="4039907"/>
            <a:ext cx="4068353" cy="2412158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6F83F397-38FD-46BD-B160-93F43BF66A06}"/>
              </a:ext>
            </a:extLst>
          </p:cNvPr>
          <p:cNvSpPr/>
          <p:nvPr/>
        </p:nvSpPr>
        <p:spPr>
          <a:xfrm>
            <a:off x="8063270" y="5580540"/>
            <a:ext cx="785520" cy="18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7DB8A2-D313-413F-8D4F-040B973E77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25888" y="2783383"/>
            <a:ext cx="2383743" cy="6279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266F08-C810-478F-9878-0A7FF973DF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3672" y="3786673"/>
            <a:ext cx="1936080" cy="125845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D4A186E-4516-40ED-8E31-6AE85DA65C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520" y="3636995"/>
            <a:ext cx="1282959" cy="152129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5D6163C-E621-4B79-8EB5-11D3E9A88119}"/>
              </a:ext>
            </a:extLst>
          </p:cNvPr>
          <p:cNvSpPr txBox="1"/>
          <p:nvPr/>
        </p:nvSpPr>
        <p:spPr>
          <a:xfrm>
            <a:off x="8169840" y="2163636"/>
            <a:ext cx="336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Diseño</a:t>
            </a:r>
            <a:r>
              <a:rPr lang="en-US" dirty="0"/>
              <a:t> de el LVR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AFFE497-A313-4ACC-8F00-F57BC806685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60056" b="59063"/>
          <a:stretch/>
        </p:blipFill>
        <p:spPr>
          <a:xfrm>
            <a:off x="4440073" y="2061577"/>
            <a:ext cx="2329007" cy="1528163"/>
          </a:xfrm>
          <a:prstGeom prst="rect">
            <a:avLst/>
          </a:prstGeom>
        </p:spPr>
      </p:pic>
      <p:sp>
        <p:nvSpPr>
          <p:cNvPr id="89" name="CustomShape 39">
            <a:extLst>
              <a:ext uri="{FF2B5EF4-FFF2-40B4-BE49-F238E27FC236}">
                <a16:creationId xmlns:a16="http://schemas.microsoft.com/office/drawing/2014/main" id="{AEB42670-D377-489B-B45B-C48DD0E6D722}"/>
              </a:ext>
            </a:extLst>
          </p:cNvPr>
          <p:cNvSpPr/>
          <p:nvPr/>
        </p:nvSpPr>
        <p:spPr>
          <a:xfrm>
            <a:off x="3773334" y="1745190"/>
            <a:ext cx="3621600" cy="2849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ULSA LEON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5"/>
          <p:cNvSpPr/>
          <p:nvPr/>
        </p:nvSpPr>
        <p:spPr>
          <a:xfrm>
            <a:off x="22680" y="-15766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6" grpId="0"/>
      <p:bldP spid="2" grpId="0"/>
      <p:bldP spid="2" grpId="1"/>
      <p:bldP spid="6" grpId="0" animBg="1"/>
      <p:bldP spid="6" grpId="1" animBg="1"/>
      <p:bldP spid="62" grpId="0" animBg="1"/>
      <p:bldP spid="62" grpId="1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320" t="14470" r="28284" b="44850"/>
          <a:stretch/>
        </p:blipFill>
        <p:spPr>
          <a:xfrm>
            <a:off x="637468" y="450224"/>
            <a:ext cx="2327016" cy="1980000"/>
          </a:xfrm>
          <a:prstGeom prst="rect">
            <a:avLst/>
          </a:prstGeom>
        </p:spPr>
      </p:pic>
      <p:sp>
        <p:nvSpPr>
          <p:cNvPr id="34" name="Text Box 4">
            <a:extLst>
              <a:ext uri="{FF2B5EF4-FFF2-40B4-BE49-F238E27FC236}">
                <a16:creationId xmlns:a16="http://schemas.microsoft.com/office/drawing/2014/main" id="{8EA2D10D-12DC-45EE-AE7B-44958F2D127E}"/>
              </a:ext>
            </a:extLst>
          </p:cNvPr>
          <p:cNvSpPr txBox="1"/>
          <p:nvPr/>
        </p:nvSpPr>
        <p:spPr>
          <a:xfrm>
            <a:off x="3486051" y="370389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Cinemática de Robots</a:t>
            </a:r>
            <a:endParaRPr lang="" altLang="en-US" sz="1600" b="1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7D4D757-7CDF-4626-B615-59A50199FDCA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64" y="1955487"/>
            <a:ext cx="9547056" cy="476829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97E8EA5-3E41-4597-B5F2-7848F948A42E}"/>
              </a:ext>
            </a:extLst>
          </p:cNvPr>
          <p:cNvSpPr txBox="1"/>
          <p:nvPr/>
        </p:nvSpPr>
        <p:spPr>
          <a:xfrm>
            <a:off x="4246773" y="1655518"/>
            <a:ext cx="305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dirty="0"/>
              <a:t>Nodos ROS de la Interfaz Cinemática</a:t>
            </a:r>
          </a:p>
        </p:txBody>
      </p:sp>
    </p:spTree>
    <p:extLst>
      <p:ext uri="{BB962C8B-B14F-4D97-AF65-F5344CB8AC3E}">
        <p14:creationId xmlns:p14="http://schemas.microsoft.com/office/powerpoint/2010/main" val="113153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445305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17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Celda de Trabajo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D1065D7-EA92-47D0-AE3B-935FA721A4CE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7" t="5171" r="1709" b="20725"/>
          <a:stretch/>
        </p:blipFill>
        <p:spPr bwMode="auto">
          <a:xfrm>
            <a:off x="2408909" y="2804678"/>
            <a:ext cx="7560592" cy="3349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23024" y="2173679"/>
            <a:ext cx="344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Modelo de la celda de Trabajo.</a:t>
            </a:r>
            <a:endParaRPr lang="es-NI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EB65A78-C6D7-4C60-ACE4-0637E00DD5DD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9" y="2963602"/>
            <a:ext cx="10000270" cy="323888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6C69264-DE5F-4E7A-AE83-F3BE122F356C}"/>
              </a:ext>
            </a:extLst>
          </p:cNvPr>
          <p:cNvSpPr txBox="1"/>
          <p:nvPr/>
        </p:nvSpPr>
        <p:spPr>
          <a:xfrm>
            <a:off x="3882107" y="2295920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Archivo de configuración de Gazebo</a:t>
            </a:r>
            <a:endParaRPr lang="es-NI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F952DAF-BD07-44C8-B606-CD79B0A9690E}"/>
              </a:ext>
            </a:extLst>
          </p:cNvPr>
          <p:cNvSpPr txBox="1"/>
          <p:nvPr/>
        </p:nvSpPr>
        <p:spPr>
          <a:xfrm>
            <a:off x="3803239" y="2088634"/>
            <a:ext cx="442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Servicios de configuración del PID de los Joints del robot.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9B87237-50F8-402F-8CE2-A5CEF284CDF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6"/>
          <a:stretch/>
        </p:blipFill>
        <p:spPr bwMode="auto">
          <a:xfrm>
            <a:off x="2352074" y="2986762"/>
            <a:ext cx="7713405" cy="30356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25589687-A4FB-4E3A-9D8F-8717105D3C0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80" y="2533500"/>
            <a:ext cx="8708619" cy="41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F7FBBA72-3184-4E62-BCED-7C24A1904D62}"/>
              </a:ext>
            </a:extLst>
          </p:cNvPr>
          <p:cNvSpPr txBox="1"/>
          <p:nvPr/>
        </p:nvSpPr>
        <p:spPr>
          <a:xfrm>
            <a:off x="4269719" y="1970972"/>
            <a:ext cx="44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Celda de Trabajo (Mundo Gazebo)</a:t>
            </a:r>
          </a:p>
        </p:txBody>
      </p:sp>
    </p:spTree>
    <p:extLst>
      <p:ext uri="{BB962C8B-B14F-4D97-AF65-F5344CB8AC3E}">
        <p14:creationId xmlns:p14="http://schemas.microsoft.com/office/powerpoint/2010/main" val="348443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2" grpId="0"/>
      <p:bldP spid="42" grpId="1"/>
      <p:bldP spid="44" grpId="0"/>
      <p:bldP spid="44" grpId="1"/>
      <p:bldP spid="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Programación de Robots</a:t>
            </a:r>
            <a:endParaRPr lang="" altLang="en-US" sz="1600" b="1" dirty="0"/>
          </a:p>
        </p:txBody>
      </p:sp>
      <p:pic>
        <p:nvPicPr>
          <p:cNvPr id="37" name="Picture 16" descr="Screenshot from 2019-01-09 15-06-27">
            <a:extLst>
              <a:ext uri="{FF2B5EF4-FFF2-40B4-BE49-F238E27FC236}">
                <a16:creationId xmlns:a16="http://schemas.microsoft.com/office/drawing/2014/main" id="{ED9C1FEC-9C7B-4D99-97F5-9D2C69F9E4A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427" t="1054" r="36968" b="67741"/>
          <a:stretch/>
        </p:blipFill>
        <p:spPr>
          <a:xfrm>
            <a:off x="1008956" y="165448"/>
            <a:ext cx="3445801" cy="15188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C4C86D-A796-4F3D-8BF1-739C237FA6B4}"/>
              </a:ext>
            </a:extLst>
          </p:cNvPr>
          <p:cNvSpPr txBox="1"/>
          <p:nvPr/>
        </p:nvSpPr>
        <p:spPr>
          <a:xfrm>
            <a:off x="4454757" y="1429414"/>
            <a:ext cx="379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Interfaz de Programación.</a:t>
            </a:r>
            <a:endParaRPr lang="es-NI" sz="2400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25982B00-538B-40A6-88C5-BD37730CCDB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51" y="1966107"/>
            <a:ext cx="9684295" cy="229639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4A3023C-FDD8-429B-9D23-21C885660B73}"/>
              </a:ext>
            </a:extLst>
          </p:cNvPr>
          <p:cNvSpPr/>
          <p:nvPr/>
        </p:nvSpPr>
        <p:spPr>
          <a:xfrm>
            <a:off x="1253851" y="2766778"/>
            <a:ext cx="6085080" cy="66222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Move_J1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50 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800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 </a:t>
            </a:r>
            <a:r>
              <a:rPr lang="en-US" sz="1200" b="1" i="1" baseline="-25000" dirty="0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Script LVR 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FB2B3-5945-4A40-8830-287CA12FFEDD}"/>
              </a:ext>
            </a:extLst>
          </p:cNvPr>
          <p:cNvSpPr txBox="1"/>
          <p:nvPr/>
        </p:nvSpPr>
        <p:spPr>
          <a:xfrm>
            <a:off x="1253851" y="2431594"/>
            <a:ext cx="46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Comando Para movimiento del Robot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CDD5188-C3B5-4144-A105-D2E9303A1C7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18658" r="44525" b="59880"/>
          <a:stretch/>
        </p:blipFill>
        <p:spPr bwMode="auto">
          <a:xfrm>
            <a:off x="1295119" y="3385080"/>
            <a:ext cx="5846660" cy="18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90A17C5-0FAC-4B49-9BAA-6915CB7B414D}"/>
              </a:ext>
            </a:extLst>
          </p:cNvPr>
          <p:cNvSpPr txBox="1"/>
          <p:nvPr/>
        </p:nvSpPr>
        <p:spPr>
          <a:xfrm>
            <a:off x="1200668" y="5191379"/>
            <a:ext cx="46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Configuración de PID de cada Joint del Robot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BB17140-B499-4D65-8AB4-8EBEA1E7A7C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60" y="1874379"/>
            <a:ext cx="9667381" cy="489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0AE4CB-520F-4A5B-8E01-BC3D2714A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04" y="3515760"/>
            <a:ext cx="8013623" cy="15548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51E5F7-6A54-479B-92DE-B793C7121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815" y="5143646"/>
            <a:ext cx="49244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7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1" grpId="1" animBg="1"/>
      <p:bldP spid="2" grpId="0"/>
      <p:bldP spid="2" grpId="1"/>
      <p:bldP spid="24" grpId="0"/>
      <p:bldP spid="2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-31532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305387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 los recursos del laboratorio virtual mediante la realización de dos prácticas de laboratorio.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E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para el instructor donde se describa los recursos, y las características, del laboratorio virtual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s-E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>
              <a:lnSpc>
                <a:spcPct val="100000"/>
              </a:lnSpc>
            </a:pP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5" name="CustomShape 1"/>
          <p:cNvSpPr/>
          <p:nvPr/>
        </p:nvSpPr>
        <p:spPr>
          <a:xfrm>
            <a:off x="22680" y="-15766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78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/>
      <p:bldP spid="978" grpId="1" build="allAtOnce" bldLvl="0"/>
      <p:bldP spid="978" grpId="2" uiExpand="1" build="allAtOnce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85242F-3B54-4BF3-AB9E-B09E8599A8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55" y="3538260"/>
            <a:ext cx="4270560" cy="3202920"/>
          </a:xfrm>
          <a:prstGeom prst="rect">
            <a:avLst/>
          </a:prstGeom>
        </p:spPr>
      </p:pic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334133F0-860C-4B4A-9FAE-1F2A06362E0B}"/>
              </a:ext>
            </a:extLst>
          </p:cNvPr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30EB460F-9385-4571-9949-09343CEBE9C0}"/>
              </a:ext>
            </a:extLst>
          </p:cNvPr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4B7B1AFF-854E-4DE1-8F1C-E34F2036D743}"/>
              </a:ext>
            </a:extLst>
          </p:cNvPr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AD3F5F6E-38CE-465D-90EC-6975C8FF9AE3}"/>
              </a:ext>
            </a:extLst>
          </p:cNvPr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865D5F77-A7B0-4ED8-BB96-CF6D683DDA32}"/>
              </a:ext>
            </a:extLst>
          </p:cNvPr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F4174A19-6358-412B-8BB1-AA8BDB93FE9A}"/>
              </a:ext>
            </a:extLst>
          </p:cNvPr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CEF0B80F-BB06-4732-B64A-3401929647D9}"/>
              </a:ext>
            </a:extLst>
          </p:cNvPr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772CDD58-18A9-47DE-AE11-3498F0C64166}"/>
              </a:ext>
            </a:extLst>
          </p:cNvPr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CDDCAC09-A267-4663-828A-87C84336D5D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5333F7A8-D04E-4161-957C-1AB8407B4453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7CFA73FC-2E84-4263-8413-1C146166F51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9">
            <a:extLst>
              <a:ext uri="{FF2B5EF4-FFF2-40B4-BE49-F238E27FC236}">
                <a16:creationId xmlns:a16="http://schemas.microsoft.com/office/drawing/2014/main" id="{9FA2BC57-AD62-4136-8740-1DA75EAC3C8B}"/>
              </a:ext>
            </a:extLst>
          </p:cNvPr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0">
            <a:extLst>
              <a:ext uri="{FF2B5EF4-FFF2-40B4-BE49-F238E27FC236}">
                <a16:creationId xmlns:a16="http://schemas.microsoft.com/office/drawing/2014/main" id="{FF59B5FA-829B-4027-98F7-8586DD7E0F50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1">
            <a:extLst>
              <a:ext uri="{FF2B5EF4-FFF2-40B4-BE49-F238E27FC236}">
                <a16:creationId xmlns:a16="http://schemas.microsoft.com/office/drawing/2014/main" id="{2411E064-D858-4C2A-B6AC-2042358A7A07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2">
            <a:extLst>
              <a:ext uri="{FF2B5EF4-FFF2-40B4-BE49-F238E27FC236}">
                <a16:creationId xmlns:a16="http://schemas.microsoft.com/office/drawing/2014/main" id="{F1D7307E-9157-411F-95EE-3007BAB60D27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3">
            <a:extLst>
              <a:ext uri="{FF2B5EF4-FFF2-40B4-BE49-F238E27FC236}">
                <a16:creationId xmlns:a16="http://schemas.microsoft.com/office/drawing/2014/main" id="{E301B25F-250B-4135-A954-9F144D0B15E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5">
            <a:extLst>
              <a:ext uri="{FF2B5EF4-FFF2-40B4-BE49-F238E27FC236}">
                <a16:creationId xmlns:a16="http://schemas.microsoft.com/office/drawing/2014/main" id="{4C33EDE9-BDB6-408C-A362-1796EE66A12D}"/>
              </a:ext>
            </a:extLst>
          </p:cNvPr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28">
            <a:extLst>
              <a:ext uri="{FF2B5EF4-FFF2-40B4-BE49-F238E27FC236}">
                <a16:creationId xmlns:a16="http://schemas.microsoft.com/office/drawing/2014/main" id="{F0B203F6-580C-4DEE-9ABA-7DE69BF86FC7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29">
            <a:extLst>
              <a:ext uri="{FF2B5EF4-FFF2-40B4-BE49-F238E27FC236}">
                <a16:creationId xmlns:a16="http://schemas.microsoft.com/office/drawing/2014/main" id="{A452576A-03CF-4F00-AA8D-CB3366BFFD08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0">
            <a:extLst>
              <a:ext uri="{FF2B5EF4-FFF2-40B4-BE49-F238E27FC236}">
                <a16:creationId xmlns:a16="http://schemas.microsoft.com/office/drawing/2014/main" id="{01B130CE-ECCA-47EF-B951-0A4A1E7ACE6A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31">
            <a:extLst>
              <a:ext uri="{FF2B5EF4-FFF2-40B4-BE49-F238E27FC236}">
                <a16:creationId xmlns:a16="http://schemas.microsoft.com/office/drawing/2014/main" id="{1C47F83D-289D-413F-B002-0B5A2296A6F3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2">
            <a:extLst>
              <a:ext uri="{FF2B5EF4-FFF2-40B4-BE49-F238E27FC236}">
                <a16:creationId xmlns:a16="http://schemas.microsoft.com/office/drawing/2014/main" id="{7186F9E6-02F3-4AFB-AFBF-186BD3080204}"/>
              </a:ext>
            </a:extLst>
          </p:cNvPr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33">
            <a:extLst>
              <a:ext uri="{FF2B5EF4-FFF2-40B4-BE49-F238E27FC236}">
                <a16:creationId xmlns:a16="http://schemas.microsoft.com/office/drawing/2014/main" id="{79FA24DB-729F-455E-8BC6-1BBAD43F718E}"/>
              </a:ext>
            </a:extLst>
          </p:cNvPr>
          <p:cNvSpPr/>
          <p:nvPr/>
        </p:nvSpPr>
        <p:spPr>
          <a:xfrm>
            <a:off x="6871320" y="1566270"/>
            <a:ext cx="4725360" cy="1104841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s-NI" sz="16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 los problema relacionados con el desarrollo de sistemas robóticos</a:t>
            </a:r>
            <a:endParaRPr lang="es-NI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5D36B3C4-53D5-462E-9A00-D91C8D5185B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64920" y="1768162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6512D987-DDDC-4255-8C8D-247B03B447F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65" name="CustomShape 34">
            <a:extLst>
              <a:ext uri="{FF2B5EF4-FFF2-40B4-BE49-F238E27FC236}">
                <a16:creationId xmlns:a16="http://schemas.microsoft.com/office/drawing/2014/main" id="{BA0110E6-8ECE-45CC-8CC4-97F0B5E9AF49}"/>
              </a:ext>
            </a:extLst>
          </p:cNvPr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Picture 10">
            <a:extLst>
              <a:ext uri="{FF2B5EF4-FFF2-40B4-BE49-F238E27FC236}">
                <a16:creationId xmlns:a16="http://schemas.microsoft.com/office/drawing/2014/main" id="{ED2A96B5-811F-4085-B4D0-37636C0A4C3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67" name="CustomShape 35">
            <a:extLst>
              <a:ext uri="{FF2B5EF4-FFF2-40B4-BE49-F238E27FC236}">
                <a16:creationId xmlns:a16="http://schemas.microsoft.com/office/drawing/2014/main" id="{AC566610-451F-461B-80B2-40D112EDA325}"/>
              </a:ext>
            </a:extLst>
          </p:cNvPr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12">
            <a:extLst>
              <a:ext uri="{FF2B5EF4-FFF2-40B4-BE49-F238E27FC236}">
                <a16:creationId xmlns:a16="http://schemas.microsoft.com/office/drawing/2014/main" id="{9A88D9A3-C467-49B9-B059-A6DB0DF5312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69" name="CustomShape 36">
            <a:extLst>
              <a:ext uri="{FF2B5EF4-FFF2-40B4-BE49-F238E27FC236}">
                <a16:creationId xmlns:a16="http://schemas.microsoft.com/office/drawing/2014/main" id="{4F60C736-6E58-42A8-944D-BEC27D2E5A2E}"/>
              </a:ext>
            </a:extLst>
          </p:cNvPr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14">
            <a:extLst>
              <a:ext uri="{FF2B5EF4-FFF2-40B4-BE49-F238E27FC236}">
                <a16:creationId xmlns:a16="http://schemas.microsoft.com/office/drawing/2014/main" id="{A677C539-29DE-4441-83BF-6FB680F4845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11211" y="4917988"/>
            <a:ext cx="1624889" cy="1728467"/>
          </a:xfrm>
          <a:prstGeom prst="rect">
            <a:avLst/>
          </a:prstGeom>
          <a:ln>
            <a:noFill/>
          </a:ln>
        </p:spPr>
      </p:pic>
      <p:sp>
        <p:nvSpPr>
          <p:cNvPr id="71" name="CustomShape 37">
            <a:extLst>
              <a:ext uri="{FF2B5EF4-FFF2-40B4-BE49-F238E27FC236}">
                <a16:creationId xmlns:a16="http://schemas.microsoft.com/office/drawing/2014/main" id="{0C7EDE5F-02BE-471A-9C07-E75CD473E4E1}"/>
              </a:ext>
            </a:extLst>
          </p:cNvPr>
          <p:cNvSpPr/>
          <p:nvPr/>
        </p:nvSpPr>
        <p:spPr>
          <a:xfrm>
            <a:off x="1673783" y="47943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5">
            <a:extLst>
              <a:ext uri="{FF2B5EF4-FFF2-40B4-BE49-F238E27FC236}">
                <a16:creationId xmlns:a16="http://schemas.microsoft.com/office/drawing/2014/main" id="{6AADE0DB-116F-43DB-BB89-329A9F3D4ED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74" name="CustomShape 38">
            <a:extLst>
              <a:ext uri="{FF2B5EF4-FFF2-40B4-BE49-F238E27FC236}">
                <a16:creationId xmlns:a16="http://schemas.microsoft.com/office/drawing/2014/main" id="{0E466A63-8697-4DE2-9EAE-D066DA6ECDAD}"/>
              </a:ext>
            </a:extLst>
          </p:cNvPr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Picture 9">
            <a:extLst>
              <a:ext uri="{FF2B5EF4-FFF2-40B4-BE49-F238E27FC236}">
                <a16:creationId xmlns:a16="http://schemas.microsoft.com/office/drawing/2014/main" id="{A2173B99-E7FF-44EB-887F-F6E40AB51384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197637" y="4378524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76" name="CustomShape 39">
            <a:extLst>
              <a:ext uri="{FF2B5EF4-FFF2-40B4-BE49-F238E27FC236}">
                <a16:creationId xmlns:a16="http://schemas.microsoft.com/office/drawing/2014/main" id="{490318D8-E3A1-44FF-8C43-59458C277FC5}"/>
              </a:ext>
            </a:extLst>
          </p:cNvPr>
          <p:cNvSpPr/>
          <p:nvPr/>
        </p:nvSpPr>
        <p:spPr>
          <a:xfrm>
            <a:off x="9428040" y="3901904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79FBD9-695F-4D4D-9B0D-1F8C5B2B036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1" y="5035320"/>
            <a:ext cx="1703734" cy="1411201"/>
          </a:xfrm>
          <a:prstGeom prst="rect">
            <a:avLst/>
          </a:prstGeom>
        </p:spPr>
      </p:pic>
      <p:sp>
        <p:nvSpPr>
          <p:cNvPr id="77" name="CustomShape 37">
            <a:extLst>
              <a:ext uri="{FF2B5EF4-FFF2-40B4-BE49-F238E27FC236}">
                <a16:creationId xmlns:a16="http://schemas.microsoft.com/office/drawing/2014/main" id="{EA6E420E-5CD8-4097-BF43-52CB60D47FF2}"/>
              </a:ext>
            </a:extLst>
          </p:cNvPr>
          <p:cNvSpPr/>
          <p:nvPr/>
        </p:nvSpPr>
        <p:spPr>
          <a:xfrm>
            <a:off x="1734480" y="4672667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de ROS Usada en este Trabajo Monográfico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3E00D5-4D86-47DC-B718-778266252B3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6" y="4776368"/>
            <a:ext cx="1750669" cy="1740750"/>
          </a:xfrm>
          <a:prstGeom prst="rect">
            <a:avLst/>
          </a:prstGeom>
        </p:spPr>
      </p:pic>
      <p:sp>
        <p:nvSpPr>
          <p:cNvPr id="79" name="CustomShape 37">
            <a:extLst>
              <a:ext uri="{FF2B5EF4-FFF2-40B4-BE49-F238E27FC236}">
                <a16:creationId xmlns:a16="http://schemas.microsoft.com/office/drawing/2014/main" id="{240A9B07-C20F-499C-9427-FCFA418B7BFC}"/>
              </a:ext>
            </a:extLst>
          </p:cNvPr>
          <p:cNvSpPr/>
          <p:nvPr/>
        </p:nvSpPr>
        <p:spPr>
          <a:xfrm>
            <a:off x="1715040" y="4699307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Ultima Versión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33">
            <a:extLst>
              <a:ext uri="{FF2B5EF4-FFF2-40B4-BE49-F238E27FC236}">
                <a16:creationId xmlns:a16="http://schemas.microsoft.com/office/drawing/2014/main" id="{7225A5FE-0EA8-45D8-AC94-85BD366FB136}"/>
              </a:ext>
            </a:extLst>
          </p:cNvPr>
          <p:cNvSpPr/>
          <p:nvPr/>
        </p:nvSpPr>
        <p:spPr>
          <a:xfrm>
            <a:off x="4915440" y="2513607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Librerías Estandarizadas y herramientas para Robots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4">
            <a:extLst>
              <a:ext uri="{FF2B5EF4-FFF2-40B4-BE49-F238E27FC236}">
                <a16:creationId xmlns:a16="http://schemas.microsoft.com/office/drawing/2014/main" id="{E19FDD35-F960-428A-A55D-4CD1FF7EACC4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4051440" y="2802687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82" name="CustomShape 1">
            <a:extLst>
              <a:ext uri="{FF2B5EF4-FFF2-40B4-BE49-F238E27FC236}">
                <a16:creationId xmlns:a16="http://schemas.microsoft.com/office/drawing/2014/main" id="{D46435C5-D2AB-4DAC-8B7E-DA07F68AFAAD}"/>
              </a:ext>
            </a:extLst>
          </p:cNvPr>
          <p:cNvSpPr/>
          <p:nvPr/>
        </p:nvSpPr>
        <p:spPr>
          <a:xfrm>
            <a:off x="22680" y="-15766"/>
            <a:ext cx="42422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>
            <a:extLst>
              <a:ext uri="{FF2B5EF4-FFF2-40B4-BE49-F238E27FC236}">
                <a16:creationId xmlns:a16="http://schemas.microsoft.com/office/drawing/2014/main" id="{32A1A42B-3D94-421F-AE89-0E177C0CF1C3}"/>
              </a:ext>
            </a:extLst>
          </p:cNvPr>
          <p:cNvSpPr/>
          <p:nvPr/>
        </p:nvSpPr>
        <p:spPr>
          <a:xfrm>
            <a:off x="1494360" y="170640"/>
            <a:ext cx="3619052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spc="599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85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7" grpId="0"/>
      <p:bldP spid="77" grpId="1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34200" y="1623619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400" y="2745447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</a:t>
            </a:r>
            <a:r>
              <a:rPr lang="es-NI" sz="1800" b="0" strike="noStrike" spc="-1" dirty="0" err="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paper</a:t>
            </a:r>
            <a:r>
              <a:rPr lang="es-NI" sz="1800" b="0" strike="noStrike" spc="-1" dirty="0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con prueba de   conceptos de robots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Picture 16" descr="Screenshot from 2019-01-09 15-06-27">
            <a:extLst>
              <a:ext uri="{FF2B5EF4-FFF2-40B4-BE49-F238E27FC236}">
                <a16:creationId xmlns:a16="http://schemas.microsoft.com/office/drawing/2014/main" id="{CADDFCA3-DF06-47ED-B932-E30F2D84A6C5}"/>
              </a:ext>
            </a:extLst>
          </p:cNvPr>
          <p:cNvPicPr/>
          <p:nvPr/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BC62F3E9-8554-44B3-B052-2505CDF75BDB}"/>
              </a:ext>
            </a:extLst>
          </p:cNvPr>
          <p:cNvSpPr/>
          <p:nvPr/>
        </p:nvSpPr>
        <p:spPr>
          <a:xfrm>
            <a:off x="5235299" y="3840449"/>
            <a:ext cx="1679401" cy="162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Flecha: curvada hacia la izquierda 2">
            <a:extLst>
              <a:ext uri="{FF2B5EF4-FFF2-40B4-BE49-F238E27FC236}">
                <a16:creationId xmlns:a16="http://schemas.microsoft.com/office/drawing/2014/main" id="{829D66B3-9F50-4E39-9EAC-91EB14D8A0B5}"/>
              </a:ext>
            </a:extLst>
          </p:cNvPr>
          <p:cNvSpPr/>
          <p:nvPr/>
        </p:nvSpPr>
        <p:spPr>
          <a:xfrm>
            <a:off x="6131160" y="4198680"/>
            <a:ext cx="573480" cy="1027080"/>
          </a:xfrm>
          <a:prstGeom prst="curved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5" name="Flecha: curvada hacia la izquierda 54">
            <a:extLst>
              <a:ext uri="{FF2B5EF4-FFF2-40B4-BE49-F238E27FC236}">
                <a16:creationId xmlns:a16="http://schemas.microsoft.com/office/drawing/2014/main" id="{208A2CD6-DED8-44DC-A147-B959137F7C01}"/>
              </a:ext>
            </a:extLst>
          </p:cNvPr>
          <p:cNvSpPr/>
          <p:nvPr/>
        </p:nvSpPr>
        <p:spPr>
          <a:xfrm rot="10800000">
            <a:off x="5511240" y="4147361"/>
            <a:ext cx="573480" cy="1027080"/>
          </a:xfrm>
          <a:prstGeom prst="curved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16" descr="Screenshot from 2019-01-09 15-06-27">
            <a:extLst>
              <a:ext uri="{FF2B5EF4-FFF2-40B4-BE49-F238E27FC236}">
                <a16:creationId xmlns:a16="http://schemas.microsoft.com/office/drawing/2014/main" id="{C8BDC8C8-1395-47BF-A7A5-99B1B59270CF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</a:t>
            </a:r>
            <a:r>
              <a:rPr lang="es-NI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Operating</a:t>
            </a: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System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3611062" y="3440880"/>
            <a:ext cx="5374502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697030" y="4543380"/>
            <a:ext cx="1450620" cy="21267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8560275" y="4542940"/>
            <a:ext cx="1548315" cy="21267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4137525" y="4628120"/>
            <a:ext cx="4525650" cy="187938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17720" y="3294381"/>
            <a:ext cx="5072040" cy="3228120"/>
          </a:xfrm>
          <a:prstGeom prst="rect">
            <a:avLst/>
          </a:prstGeom>
          <a:ln>
            <a:noFill/>
          </a:ln>
        </p:spPr>
      </p:pic>
      <p:pic>
        <p:nvPicPr>
          <p:cNvPr id="44" name="Picture 16" descr="Screenshot from 2019-01-09 15-06-27">
            <a:extLst>
              <a:ext uri="{FF2B5EF4-FFF2-40B4-BE49-F238E27FC236}">
                <a16:creationId xmlns:a16="http://schemas.microsoft.com/office/drawing/2014/main" id="{2EDA42A9-3780-486F-8D17-867EC6F9139B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3561</TotalTime>
  <Words>1316</Words>
  <Application>Microsoft Office PowerPoint</Application>
  <PresentationFormat>Panorámica</PresentationFormat>
  <Paragraphs>351</Paragraphs>
  <Slides>34</Slides>
  <Notes>3</Notes>
  <HiddenSlides>2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5" baseType="lpstr">
      <vt:lpstr>Arial</vt:lpstr>
      <vt:lpstr>Arial Narrow</vt:lpstr>
      <vt:lpstr>Calibri</vt:lpstr>
      <vt:lpstr>Calibri Light</vt:lpstr>
      <vt:lpstr>Consolas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451</cp:revision>
  <dcterms:created xsi:type="dcterms:W3CDTF">2018-10-11T05:39:45Z</dcterms:created>
  <dcterms:modified xsi:type="dcterms:W3CDTF">2019-09-02T12:13:23Z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